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0" r:id="rId1"/>
    <p:sldMasterId id="2147483670" r:id="rId2"/>
    <p:sldMasterId id="2147483678" r:id="rId3"/>
    <p:sldMasterId id="2147483681" r:id="rId4"/>
  </p:sldMasterIdLst>
  <p:notesMasterIdLst>
    <p:notesMasterId r:id="rId48"/>
  </p:notesMasterIdLst>
  <p:handoutMasterIdLst>
    <p:handoutMasterId r:id="rId49"/>
  </p:handoutMasterIdLst>
  <p:sldIdLst>
    <p:sldId id="848" r:id="rId5"/>
    <p:sldId id="1129" r:id="rId6"/>
    <p:sldId id="975" r:id="rId7"/>
    <p:sldId id="1316" r:id="rId8"/>
    <p:sldId id="1149" r:id="rId9"/>
    <p:sldId id="1147" r:id="rId10"/>
    <p:sldId id="1148" r:id="rId11"/>
    <p:sldId id="1220" r:id="rId12"/>
    <p:sldId id="929" r:id="rId13"/>
    <p:sldId id="339" r:id="rId14"/>
    <p:sldId id="930" r:id="rId15"/>
    <p:sldId id="1224" r:id="rId16"/>
    <p:sldId id="1158" r:id="rId17"/>
    <p:sldId id="1304" r:id="rId18"/>
    <p:sldId id="525" r:id="rId19"/>
    <p:sldId id="1317" r:id="rId20"/>
    <p:sldId id="326" r:id="rId21"/>
    <p:sldId id="1306" r:id="rId22"/>
    <p:sldId id="329" r:id="rId23"/>
    <p:sldId id="330" r:id="rId24"/>
    <p:sldId id="1307" r:id="rId25"/>
    <p:sldId id="1308" r:id="rId26"/>
    <p:sldId id="1310" r:id="rId27"/>
    <p:sldId id="1309" r:id="rId28"/>
    <p:sldId id="318" r:id="rId29"/>
    <p:sldId id="1311" r:id="rId30"/>
    <p:sldId id="1312" r:id="rId31"/>
    <p:sldId id="1222" r:id="rId32"/>
    <p:sldId id="1314" r:id="rId33"/>
    <p:sldId id="1223" r:id="rId34"/>
    <p:sldId id="1132" r:id="rId35"/>
    <p:sldId id="1157" r:id="rId36"/>
    <p:sldId id="300" r:id="rId37"/>
    <p:sldId id="301" r:id="rId38"/>
    <p:sldId id="1056" r:id="rId39"/>
    <p:sldId id="1104" r:id="rId40"/>
    <p:sldId id="1143" r:id="rId41"/>
    <p:sldId id="1154" r:id="rId42"/>
    <p:sldId id="1318" r:id="rId43"/>
    <p:sldId id="857" r:id="rId44"/>
    <p:sldId id="1144" r:id="rId45"/>
    <p:sldId id="847" r:id="rId46"/>
    <p:sldId id="1124" r:id="rId47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rgbClr val="063DE8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rgbClr val="063DE8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rgbClr val="063DE8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rgbClr val="063DE8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rgbClr val="063DE8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rgbClr val="063DE8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rgbClr val="063DE8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rgbClr val="063DE8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rgbClr val="063DE8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feng Yin" initials="YY" lastIdx="2" clrIdx="0">
    <p:extLst>
      <p:ext uri="{19B8F6BF-5375-455C-9EA6-DF929625EA0E}">
        <p15:presenceInfo xmlns:p15="http://schemas.microsoft.com/office/powerpoint/2012/main" userId="Yafeng Y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3030"/>
    <a:srgbClr val="678BA4"/>
    <a:srgbClr val="DAC9CC"/>
    <a:srgbClr val="000408"/>
    <a:srgbClr val="E9EBF5"/>
    <a:srgbClr val="CFD5EA"/>
    <a:srgbClr val="4472C4"/>
    <a:srgbClr val="00274C"/>
    <a:srgbClr val="308AC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1" autoAdjust="0"/>
    <p:restoredTop sz="92243" autoAdjust="0"/>
  </p:normalViewPr>
  <p:slideViewPr>
    <p:cSldViewPr snapToGrid="0">
      <p:cViewPr varScale="1">
        <p:scale>
          <a:sx n="81" d="100"/>
          <a:sy n="81" d="100"/>
        </p:scale>
        <p:origin x="552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1541" y="9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118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59587"/>
            <a:ext cx="5364480" cy="43218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257" tIns="47284" rIns="96257" bIns="472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1963" y="720725"/>
            <a:ext cx="6391275" cy="3595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8962243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16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40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77C0A-89C5-104A-8BCA-AB959AA9D2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8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77C0A-89C5-104A-8BCA-AB959AA9D2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7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experiment, the departure rate on day 0 is randomly generated, and the rate on all following days is induced by the trained policy. I plotted the average curve of 20 experiments for the first three days, as well as the theoretical SO </a:t>
            </a:r>
            <a:r>
              <a:rPr lang="en-US" dirty="0" err="1"/>
              <a:t>curv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9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2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404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tx1"/>
                </a:solidFill>
                <a:latin typeface="+mn-lt"/>
                <a:cs typeface="+mn-cs"/>
              </a:rPr>
              <a:t>The total travel cost in an episode (200 days) 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+mn-lt"/>
                <a:cs typeface="+mn-cs"/>
              </a:rPr>
              <a:t>Every episode is randomly initialized:</a:t>
            </a:r>
          </a:p>
          <a:p>
            <a:endParaRPr lang="en-US" altLang="zh-CN" sz="12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altLang="zh-CN" sz="1200" dirty="0">
                <a:solidFill>
                  <a:schemeClr val="tx1"/>
                </a:solidFill>
                <a:latin typeface="+mn-lt"/>
                <a:cs typeface="+mn-cs"/>
              </a:rPr>
              <a:t>Penetration rate</a:t>
            </a:r>
            <a:r>
              <a:rPr lang="en-US" altLang="zh-CN" sz="1200" baseline="0" dirty="0">
                <a:solidFill>
                  <a:schemeClr val="tx1"/>
                </a:solidFill>
                <a:latin typeface="+mn-lt"/>
                <a:cs typeface="+mn-cs"/>
              </a:rPr>
              <a:t> =0; 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cs typeface="+mn-cs"/>
              </a:rPr>
              <a:t>Randomness due to initialization, Normalize its average to 1, </a:t>
            </a:r>
          </a:p>
          <a:p>
            <a:endParaRPr lang="en-US" altLang="zh-CN" sz="12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cs typeface="+mn-cs"/>
              </a:rPr>
              <a:t>The lower bound is that the system directly arrives at and maintain SO since the second day</a:t>
            </a:r>
          </a:p>
          <a:p>
            <a:endParaRPr lang="en-US" altLang="zh-CN" sz="1200" dirty="0">
              <a:solidFill>
                <a:schemeClr val="tx1"/>
              </a:solidFill>
              <a:latin typeface="+mn-lt"/>
              <a:cs typeface="+mn-cs"/>
            </a:endParaRPr>
          </a:p>
          <a:p>
            <a:endParaRPr lang="en-US" altLang="zh-CN" sz="1200" dirty="0">
              <a:solidFill>
                <a:schemeClr val="tx1"/>
              </a:solidFill>
              <a:latin typeface="+mn-lt"/>
              <a:cs typeface="+mn-cs"/>
            </a:endParaRPr>
          </a:p>
          <a:p>
            <a:endParaRPr lang="en-US" altLang="zh-CN" sz="1200" dirty="0">
              <a:solidFill>
                <a:schemeClr val="tx1"/>
              </a:solidFill>
              <a:latin typeface="+mn-lt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73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1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4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25%...</a:t>
            </a:r>
            <a:r>
              <a:rPr lang="en-US" baseline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60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975360" y="4559587"/>
            <a:ext cx="5364480" cy="4321852"/>
          </a:xfrm>
          <a:prstGeom prst="rect">
            <a:avLst/>
          </a:prstGeom>
        </p:spPr>
        <p:txBody>
          <a:bodyPr spcFirstLastPara="1" wrap="square" lIns="96250" tIns="47275" rIns="96250" bIns="47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1963" y="720725"/>
            <a:ext cx="6391275" cy="3595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234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8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5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driver’s response</a:t>
            </a:r>
          </a:p>
          <a:p>
            <a:r>
              <a:rPr lang="en-US" dirty="0"/>
              <a:t>Assign travel choice for each CAV</a:t>
            </a:r>
          </a:p>
          <a:p>
            <a:r>
              <a:rPr lang="en-US" dirty="0"/>
              <a:t>Each CAV’s response to the assignment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3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7755-EA06-447A-92D2-CD601EF1F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3581141"/>
            <a:ext cx="11430000" cy="8201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dirty="0">
                <a:ln>
                  <a:noFill/>
                </a:ln>
                <a:solidFill>
                  <a:srgbClr val="FFCC04"/>
                </a:solidFill>
                <a:effectLst/>
                <a:latin typeface="+mj-lt"/>
                <a:ea typeface="Cambria" panose="02040503050406030204" pitchFamily="18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B09B8-7F80-4607-8926-8AE505E22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4592638"/>
            <a:ext cx="11430000" cy="1670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D92820-0E1D-4C39-824A-D9FD23AEC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83" y="447444"/>
            <a:ext cx="1862137" cy="3297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C799DE2-B534-4829-B459-6E732352D7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80" y="412261"/>
            <a:ext cx="373380" cy="397945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78882BF-7E6D-4400-B98B-EB8633980F23}"/>
              </a:ext>
            </a:extLst>
          </p:cNvPr>
          <p:cNvSpPr txBox="1">
            <a:spLocks/>
          </p:cNvSpPr>
          <p:nvPr userDrawn="1"/>
        </p:nvSpPr>
        <p:spPr>
          <a:xfrm>
            <a:off x="3200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9pPr>
          </a:lstStyle>
          <a:p>
            <a:fld id="{07EB0B74-FFFC-40A9-92E6-779D8FF08AB0}" type="datetime1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F9CE10-CA64-4FD5-A455-DE43B2142302}"/>
              </a:ext>
            </a:extLst>
          </p:cNvPr>
          <p:cNvSpPr/>
          <p:nvPr userDrawn="1"/>
        </p:nvSpPr>
        <p:spPr>
          <a:xfrm>
            <a:off x="459740" y="4425750"/>
            <a:ext cx="1148080" cy="73714"/>
          </a:xfrm>
          <a:prstGeom prst="rect">
            <a:avLst/>
          </a:prstGeom>
          <a:solidFill>
            <a:srgbClr val="FF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4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t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E95F5-F4E7-4B98-A851-BDDD72A6C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9000"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7B9E9D-44B9-41AC-A7CA-3AF634A6A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62"/>
          <a:stretch/>
        </p:blipFill>
        <p:spPr>
          <a:xfrm>
            <a:off x="0" y="0"/>
            <a:ext cx="200406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18C23D3-FDD9-405F-B640-9765BB4A0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2427" y="2513965"/>
            <a:ext cx="7894321" cy="3521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3200" b="0" kern="1200" cap="none" spc="0" dirty="0">
                <a:ln>
                  <a:noFill/>
                </a:ln>
                <a:solidFill>
                  <a:srgbClr val="00274C"/>
                </a:solidFill>
                <a:effectLst/>
                <a:latin typeface="+mj-lt"/>
                <a:ea typeface="Cambria" panose="02040503050406030204" pitchFamily="18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51C58BC-E90B-47C9-97D2-32E365BC6B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08031" y="1742845"/>
            <a:ext cx="1862137" cy="32979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D8F4457-5EB9-4FE5-8310-997221B8358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280" y="412261"/>
            <a:ext cx="373380" cy="3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7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7755-EA06-447A-92D2-CD601EF1F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4578866"/>
            <a:ext cx="11430000" cy="5527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none" spc="0" dirty="0">
                <a:ln>
                  <a:noFill/>
                </a:ln>
                <a:solidFill>
                  <a:srgbClr val="FFCC04"/>
                </a:solidFill>
                <a:effectLst/>
                <a:latin typeface="+mj-lt"/>
                <a:ea typeface="Cambria" panose="02040503050406030204" pitchFamily="18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B09B8-7F80-4607-8926-8AE505E22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227320"/>
            <a:ext cx="11430000" cy="102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D92820-0E1D-4C39-824A-D9FD23AEC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83" y="447444"/>
            <a:ext cx="1862137" cy="3297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C799DE2-B534-4829-B459-6E732352D7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80" y="412261"/>
            <a:ext cx="373380" cy="397945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6261385-1A40-474D-B060-5536D885A8C1}"/>
              </a:ext>
            </a:extLst>
          </p:cNvPr>
          <p:cNvSpPr txBox="1">
            <a:spLocks/>
          </p:cNvSpPr>
          <p:nvPr userDrawn="1"/>
        </p:nvSpPr>
        <p:spPr>
          <a:xfrm>
            <a:off x="3200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EB0B74-FFFC-40A9-92E6-779D8FF08AB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6/21/2025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67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B368A2-AC66-FE4A-8EC8-E3E30573AE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75522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72228A-5E29-C145-80EF-434C7B772C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0841"/>
            <a:ext cx="9144000" cy="42671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9E35023-709E-1C4A-8278-01DEE805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4841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E98028-C120-C94E-94C2-6A0D2C6AE1B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74C"/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6/21/2025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74C"/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0177154-BAF0-BD41-9F12-EA6B5F88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9144000" cy="24710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74C">
                  <a:tint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50143E-FE8D-7C42-8AED-C584C1C2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883" y="6474372"/>
            <a:ext cx="1135117" cy="247103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274C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2E91CA-9B22-2844-8E94-2A762C5288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74C"/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74C"/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12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E5D8ED-486F-4D3C-BC50-B735C3235EF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BCB06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CB06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BCB06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AV sensors vs. connectivity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CB06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E4A58-D281-4A33-A6CC-A0426B1DE216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BCB06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6/21/2025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CB06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12185" y="952501"/>
            <a:ext cx="11950700" cy="4959351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10253F"/>
              </a:buClr>
              <a:buFont typeface="Arial" panose="020B0604020202020204" pitchFamily="34" charset="0"/>
              <a:buChar char="•"/>
              <a:defRPr sz="3200">
                <a:latin typeface="Arial Rounded MT Bold" panose="020F0704030504030204" pitchFamily="34" charset="0"/>
              </a:defRPr>
            </a:lvl1pPr>
            <a:lvl2pPr marL="990575" indent="-380990">
              <a:buClr>
                <a:srgbClr val="10253F"/>
              </a:buClr>
              <a:buFont typeface="Arial" panose="020B0604020202020204" pitchFamily="34" charset="0"/>
              <a:buChar char="•"/>
              <a:defRPr sz="2667">
                <a:latin typeface="Arial Rounded MT Bold" panose="020F0704030504030204" pitchFamily="34" charset="0"/>
              </a:defRPr>
            </a:lvl2pPr>
            <a:lvl3pPr marL="1523962" indent="-304792">
              <a:buClr>
                <a:srgbClr val="10253F"/>
              </a:buClr>
              <a:buFont typeface="Arial" panose="020B0604020202020204" pitchFamily="34" charset="0"/>
              <a:buChar char="•"/>
              <a:defRPr>
                <a:latin typeface="Arial Rounded MT Bold" panose="020F0704030504030204" pitchFamily="34" charset="0"/>
              </a:defRPr>
            </a:lvl3pPr>
            <a:lvl4pPr marL="2133547" indent="-304792">
              <a:buClr>
                <a:srgbClr val="10253F"/>
              </a:buClr>
              <a:buFont typeface="Arial" panose="020B0604020202020204" pitchFamily="34" charset="0"/>
              <a:buChar char="•"/>
              <a:defRPr>
                <a:latin typeface="Arial Rounded MT Bold" panose="020F0704030504030204" pitchFamily="34" charset="0"/>
              </a:defRPr>
            </a:lvl4pPr>
            <a:lvl5pPr marL="2743131" indent="-304792">
              <a:buClr>
                <a:srgbClr val="10253F"/>
              </a:buClr>
              <a:buFont typeface="Arial" panose="020B0604020202020204" pitchFamily="34" charset="0"/>
              <a:buChar char="•"/>
              <a:defRPr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3081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7755-EA06-447A-92D2-CD601EF1F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3581141"/>
            <a:ext cx="11430000" cy="8201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dirty="0">
                <a:ln>
                  <a:noFill/>
                </a:ln>
                <a:solidFill>
                  <a:srgbClr val="FFCC04"/>
                </a:solidFill>
                <a:effectLst/>
                <a:latin typeface="+mj-lt"/>
                <a:ea typeface="Cambria" panose="02040503050406030204" pitchFamily="18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B09B8-7F80-4607-8926-8AE505E22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4592638"/>
            <a:ext cx="11430000" cy="1670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D92820-0E1D-4C39-824A-D9FD23AEC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83" y="447444"/>
            <a:ext cx="1862137" cy="3297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C799DE2-B534-4829-B459-6E732352D7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80" y="412261"/>
            <a:ext cx="373380" cy="397945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78882BF-7E6D-4400-B98B-EB8633980F23}"/>
              </a:ext>
            </a:extLst>
          </p:cNvPr>
          <p:cNvSpPr txBox="1">
            <a:spLocks/>
          </p:cNvSpPr>
          <p:nvPr userDrawn="1"/>
        </p:nvSpPr>
        <p:spPr>
          <a:xfrm>
            <a:off x="3200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9pPr>
          </a:lstStyle>
          <a:p>
            <a:fld id="{07EB0B74-FFFC-40A9-92E6-779D8FF08AB0}" type="datetime1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F9CE10-CA64-4FD5-A455-DE43B2142302}"/>
              </a:ext>
            </a:extLst>
          </p:cNvPr>
          <p:cNvSpPr/>
          <p:nvPr userDrawn="1"/>
        </p:nvSpPr>
        <p:spPr>
          <a:xfrm>
            <a:off x="459740" y="4425750"/>
            <a:ext cx="1148080" cy="73714"/>
          </a:xfrm>
          <a:prstGeom prst="rect">
            <a:avLst/>
          </a:prstGeom>
          <a:solidFill>
            <a:srgbClr val="FF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73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E95F5-F4E7-4B98-A851-BDDD72A6C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9000"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7B9E9D-44B9-41AC-A7CA-3AF634A6A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62"/>
          <a:stretch/>
        </p:blipFill>
        <p:spPr>
          <a:xfrm>
            <a:off x="0" y="0"/>
            <a:ext cx="200406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18C23D3-FDD9-405F-B640-9765BB4A0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2427" y="2513965"/>
            <a:ext cx="7894321" cy="3521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3200" b="0" kern="1200" cap="none" spc="0" dirty="0">
                <a:ln>
                  <a:noFill/>
                </a:ln>
                <a:solidFill>
                  <a:srgbClr val="00274C"/>
                </a:solidFill>
                <a:effectLst/>
                <a:latin typeface="+mj-lt"/>
                <a:ea typeface="Cambria" panose="02040503050406030204" pitchFamily="18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51C58BC-E90B-47C9-97D2-32E365BC6B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08031" y="1742845"/>
            <a:ext cx="1862137" cy="32979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D8F4457-5EB9-4FE5-8310-997221B8358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280" y="412261"/>
            <a:ext cx="373380" cy="39794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988EE03-E14F-4CA0-A303-3989FE2CD9F7}"/>
              </a:ext>
            </a:extLst>
          </p:cNvPr>
          <p:cNvGrpSpPr/>
          <p:nvPr userDrawn="1"/>
        </p:nvGrpSpPr>
        <p:grpSpPr>
          <a:xfrm>
            <a:off x="2639568" y="1323563"/>
            <a:ext cx="1345240" cy="584180"/>
            <a:chOff x="3139440" y="299740"/>
            <a:chExt cx="1345240" cy="5841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2D53CE-7EE0-470D-A643-FBB2E1064756}"/>
                </a:ext>
              </a:extLst>
            </p:cNvPr>
            <p:cNvSpPr txBox="1"/>
            <p:nvPr userDrawn="1"/>
          </p:nvSpPr>
          <p:spPr>
            <a:xfrm>
              <a:off x="3139440" y="299740"/>
              <a:ext cx="1345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ln w="12700">
                    <a:noFill/>
                  </a:ln>
                  <a:solidFill>
                    <a:srgbClr val="00274C"/>
                  </a:solidFill>
                  <a:latin typeface="+mj-lt"/>
                </a:rPr>
                <a:t>Outline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F09B35-DC75-4F21-BAAD-0FB0BDBA57F4}"/>
                </a:ext>
              </a:extLst>
            </p:cNvPr>
            <p:cNvSpPr/>
            <p:nvPr userDrawn="1"/>
          </p:nvSpPr>
          <p:spPr>
            <a:xfrm>
              <a:off x="3241040" y="810206"/>
              <a:ext cx="1148080" cy="73714"/>
            </a:xfrm>
            <a:prstGeom prst="rect">
              <a:avLst/>
            </a:prstGeom>
            <a:solidFill>
              <a:srgbClr val="FFC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069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D7F0D1-47D2-494F-AA3F-7EAC3ABF80E6}"/>
              </a:ext>
            </a:extLst>
          </p:cNvPr>
          <p:cNvSpPr/>
          <p:nvPr userDrawn="1"/>
        </p:nvSpPr>
        <p:spPr>
          <a:xfrm>
            <a:off x="0" y="609600"/>
            <a:ext cx="12192000" cy="624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3FFAC-DF73-488A-8FBB-4F36E378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09537"/>
            <a:ext cx="8895080" cy="4356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E7DA-3CAC-4D77-9AEF-A2287E7B1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952500"/>
            <a:ext cx="11551920" cy="5224463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0"/>
            </a:lvl1pPr>
            <a:lvl2pPr marL="685800" indent="-228600">
              <a:buFontTx/>
              <a:buChar char="-"/>
              <a:defRPr/>
            </a:lvl2pPr>
            <a:lvl3pPr marL="1143000" indent="-228600">
              <a:buFont typeface="Corbel" panose="020B0503020204020204" pitchFamily="34" charset="0"/>
              <a:buChar char="⁻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E6701-BB77-4D72-8404-7BCAC4511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1BECD-1EA4-4BD7-A469-76FA2A34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dirty="0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D4321-6C90-4B5B-A41E-33DA575F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C3897E5-E6BD-4872-B573-EC3A1C0B9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1520" y="124592"/>
            <a:ext cx="1876597" cy="3323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F6577C-3521-444C-997B-09DEE4959A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5760" y="84120"/>
            <a:ext cx="373380" cy="3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23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91DD13-9848-493F-D44B-559339AE6A40}"/>
              </a:ext>
            </a:extLst>
          </p:cNvPr>
          <p:cNvSpPr/>
          <p:nvPr userDrawn="1"/>
        </p:nvSpPr>
        <p:spPr>
          <a:xfrm>
            <a:off x="0" y="609600"/>
            <a:ext cx="12192000" cy="6248400"/>
          </a:xfrm>
          <a:prstGeom prst="rect">
            <a:avLst/>
          </a:prstGeom>
          <a:solidFill>
            <a:srgbClr val="131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3FFAC-DF73-488A-8FBB-4F36E378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09537"/>
            <a:ext cx="8895080" cy="4356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E7DA-3CAC-4D77-9AEF-A2287E7B1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952500"/>
            <a:ext cx="11551920" cy="5224463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0"/>
            </a:lvl1pPr>
            <a:lvl2pPr marL="685800" indent="-228600">
              <a:buFontTx/>
              <a:buChar char="-"/>
              <a:defRPr/>
            </a:lvl2pPr>
            <a:lvl3pPr marL="1143000" indent="-228600">
              <a:buFont typeface="Corbel" panose="020B0503020204020204" pitchFamily="34" charset="0"/>
              <a:buChar char="⁻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E6701-BB77-4D72-8404-7BCAC4511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1BECD-1EA4-4BD7-A469-76FA2A34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dirty="0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D4321-6C90-4B5B-A41E-33DA575F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C3897E5-E6BD-4872-B573-EC3A1C0B9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1520" y="124592"/>
            <a:ext cx="1876597" cy="3323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F6577C-3521-444C-997B-09DEE4959A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5760" y="84120"/>
            <a:ext cx="373380" cy="3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7F90-DE5F-42BB-B39E-01D5F6F1A9C4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15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7755-EA06-447A-92D2-CD601EF1F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4578866"/>
            <a:ext cx="11430000" cy="5527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none" spc="0" dirty="0">
                <a:ln>
                  <a:noFill/>
                </a:ln>
                <a:solidFill>
                  <a:srgbClr val="FFCC04"/>
                </a:solidFill>
                <a:effectLst/>
                <a:latin typeface="+mj-lt"/>
                <a:ea typeface="Cambria" panose="02040503050406030204" pitchFamily="18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B09B8-7F80-4607-8926-8AE505E22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227320"/>
            <a:ext cx="11430000" cy="102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D92820-0E1D-4C39-824A-D9FD23AEC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83" y="447444"/>
            <a:ext cx="1862137" cy="3297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C799DE2-B534-4829-B459-6E732352D7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80" y="412261"/>
            <a:ext cx="373380" cy="397945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6261385-1A40-474D-B060-5536D885A8C1}"/>
              </a:ext>
            </a:extLst>
          </p:cNvPr>
          <p:cNvSpPr txBox="1">
            <a:spLocks/>
          </p:cNvSpPr>
          <p:nvPr userDrawn="1"/>
        </p:nvSpPr>
        <p:spPr>
          <a:xfrm>
            <a:off x="3200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9pPr>
          </a:lstStyle>
          <a:p>
            <a:fld id="{07EB0B74-FFFC-40A9-92E6-779D8FF08AB0}" type="datetime1">
              <a:rPr lang="en-US" smtClean="0"/>
              <a:pPr/>
              <a:t>6/21/2025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6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E95F5-F4E7-4B98-A851-BDDD72A6C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9000"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7B9E9D-44B9-41AC-A7CA-3AF634A6A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62"/>
          <a:stretch/>
        </p:blipFill>
        <p:spPr>
          <a:xfrm>
            <a:off x="0" y="0"/>
            <a:ext cx="200406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18C23D3-FDD9-405F-B640-9765BB4A0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2427" y="2513965"/>
            <a:ext cx="7894321" cy="3521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3200" b="0" kern="1200" cap="none" spc="0" dirty="0">
                <a:ln>
                  <a:noFill/>
                </a:ln>
                <a:solidFill>
                  <a:srgbClr val="00274C"/>
                </a:solidFill>
                <a:effectLst/>
                <a:latin typeface="+mj-lt"/>
                <a:ea typeface="Cambria" panose="02040503050406030204" pitchFamily="18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51C58BC-E90B-47C9-97D2-32E365BC6B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08031" y="1742845"/>
            <a:ext cx="1862137" cy="32979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D8F4457-5EB9-4FE5-8310-997221B8358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280" y="412261"/>
            <a:ext cx="373380" cy="39794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988EE03-E14F-4CA0-A303-3989FE2CD9F7}"/>
              </a:ext>
            </a:extLst>
          </p:cNvPr>
          <p:cNvGrpSpPr/>
          <p:nvPr userDrawn="1"/>
        </p:nvGrpSpPr>
        <p:grpSpPr>
          <a:xfrm>
            <a:off x="2639568" y="1323563"/>
            <a:ext cx="1345240" cy="584180"/>
            <a:chOff x="3139440" y="299740"/>
            <a:chExt cx="1345240" cy="5841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2D53CE-7EE0-470D-A643-FBB2E1064756}"/>
                </a:ext>
              </a:extLst>
            </p:cNvPr>
            <p:cNvSpPr txBox="1"/>
            <p:nvPr userDrawn="1"/>
          </p:nvSpPr>
          <p:spPr>
            <a:xfrm>
              <a:off x="3139440" y="299740"/>
              <a:ext cx="1345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ln w="12700">
                    <a:noFill/>
                  </a:ln>
                  <a:solidFill>
                    <a:srgbClr val="00274C"/>
                  </a:solidFill>
                  <a:latin typeface="+mj-lt"/>
                </a:rPr>
                <a:t>Outline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F09B35-DC75-4F21-BAAD-0FB0BDBA57F4}"/>
                </a:ext>
              </a:extLst>
            </p:cNvPr>
            <p:cNvSpPr/>
            <p:nvPr userDrawn="1"/>
          </p:nvSpPr>
          <p:spPr>
            <a:xfrm>
              <a:off x="3241040" y="810206"/>
              <a:ext cx="1148080" cy="73714"/>
            </a:xfrm>
            <a:prstGeom prst="rect">
              <a:avLst/>
            </a:prstGeom>
            <a:solidFill>
              <a:srgbClr val="FFC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75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D7F0D1-47D2-494F-AA3F-7EAC3ABF80E6}"/>
              </a:ext>
            </a:extLst>
          </p:cNvPr>
          <p:cNvSpPr/>
          <p:nvPr userDrawn="1"/>
        </p:nvSpPr>
        <p:spPr>
          <a:xfrm>
            <a:off x="0" y="609600"/>
            <a:ext cx="12192000" cy="624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3FFAC-DF73-488A-8FBB-4F36E378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09537"/>
            <a:ext cx="8895080" cy="4356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E7DA-3CAC-4D77-9AEF-A2287E7B1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952500"/>
            <a:ext cx="11551920" cy="5224463"/>
          </a:xfrm>
          <a:prstGeom prst="rect">
            <a:avLst/>
          </a:prstGeom>
        </p:spPr>
        <p:txBody>
          <a:bodyPr/>
          <a:lstStyle>
            <a:lvl1pPr marL="0" indent="0">
              <a:buFont typeface="Courier New" panose="02070309020205020404" pitchFamily="49" charset="0"/>
              <a:buNone/>
              <a:defRPr b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E6701-BB77-4D72-8404-7BCAC4511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1BECD-1EA4-4BD7-A469-76FA2A34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dirty="0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D4321-6C90-4B5B-A41E-33DA575F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C3897E5-E6BD-4872-B573-EC3A1C0B9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1520" y="124592"/>
            <a:ext cx="1876597" cy="3323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F6577C-3521-444C-997B-09DEE4959A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5760" y="84120"/>
            <a:ext cx="373380" cy="3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2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7755-EA06-447A-92D2-CD601EF1F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4578866"/>
            <a:ext cx="11430000" cy="5527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none" spc="0" dirty="0">
                <a:ln>
                  <a:noFill/>
                </a:ln>
                <a:solidFill>
                  <a:srgbClr val="FFCC04"/>
                </a:solidFill>
                <a:effectLst/>
                <a:latin typeface="+mj-lt"/>
                <a:ea typeface="Cambria" panose="02040503050406030204" pitchFamily="18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B09B8-7F80-4607-8926-8AE505E22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227320"/>
            <a:ext cx="11430000" cy="102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D92820-0E1D-4C39-824A-D9FD23AEC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83" y="447444"/>
            <a:ext cx="1862137" cy="3297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C799DE2-B534-4829-B459-6E732352D7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80" y="412261"/>
            <a:ext cx="373380" cy="397945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6261385-1A40-474D-B060-5536D885A8C1}"/>
              </a:ext>
            </a:extLst>
          </p:cNvPr>
          <p:cNvSpPr txBox="1">
            <a:spLocks/>
          </p:cNvSpPr>
          <p:nvPr userDrawn="1"/>
        </p:nvSpPr>
        <p:spPr>
          <a:xfrm>
            <a:off x="3200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9pPr>
          </a:lstStyle>
          <a:p>
            <a:fld id="{07EB0B74-FFFC-40A9-92E6-779D8FF08AB0}" type="datetime1">
              <a:rPr lang="en-US" smtClean="0"/>
              <a:pPr/>
              <a:t>6/21/2025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4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style A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D7F0D1-47D2-494F-AA3F-7EAC3ABF80E6}"/>
              </a:ext>
            </a:extLst>
          </p:cNvPr>
          <p:cNvSpPr/>
          <p:nvPr userDrawn="1"/>
        </p:nvSpPr>
        <p:spPr>
          <a:xfrm>
            <a:off x="0" y="681037"/>
            <a:ext cx="12192000" cy="6176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3FFAC-DF73-488A-8FBB-4F36E378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09537"/>
            <a:ext cx="8895080" cy="4356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E7DA-3CAC-4D77-9AEF-A2287E7B1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380226"/>
            <a:ext cx="11551920" cy="4796737"/>
          </a:xfrm>
          <a:prstGeom prst="rect">
            <a:avLst/>
          </a:prstGeom>
        </p:spPr>
        <p:txBody>
          <a:bodyPr/>
          <a:lstStyle>
            <a:lvl1pPr marL="0" indent="0">
              <a:buFont typeface="Courier New" panose="02070309020205020404" pitchFamily="49" charset="0"/>
              <a:buNone/>
              <a:defRPr sz="2400" b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E6701-BB77-4D72-8404-7BCAC4511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1BECD-1EA4-4BD7-A469-76FA2A34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dirty="0"/>
              <a:t>M</a:t>
            </a:r>
            <a:r>
              <a:rPr lang="en-US" altLang="zh-CN" dirty="0" err="1"/>
              <a:t>inghui</a:t>
            </a:r>
            <a:r>
              <a:rPr lang="en-US" altLang="zh-CN" dirty="0"/>
              <a:t> Wu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D4321-6C90-4B5B-A41E-33DA575F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C3897E5-E6BD-4872-B573-EC3A1C0B9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1520" y="124592"/>
            <a:ext cx="1876597" cy="3323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F6577C-3521-444C-997B-09DEE4959A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5760" y="84120"/>
            <a:ext cx="373380" cy="39794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0F3E4F3-7D3B-48ED-BB13-F8F031A0F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764223"/>
            <a:ext cx="11550650" cy="423863"/>
          </a:xfrm>
        </p:spPr>
        <p:txBody>
          <a:bodyPr/>
          <a:lstStyle>
            <a:lvl1pPr marL="0" indent="0">
              <a:buNone/>
              <a:defRPr b="1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2473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E95F5-F4E7-4B98-A851-BDDD72A6C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9000"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7B9E9D-44B9-41AC-A7CA-3AF634A6A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62"/>
          <a:stretch/>
        </p:blipFill>
        <p:spPr>
          <a:xfrm>
            <a:off x="0" y="0"/>
            <a:ext cx="200406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18C23D3-FDD9-405F-B640-9765BB4A0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2427" y="2513965"/>
            <a:ext cx="7894321" cy="3521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3200" b="0" kern="1200" cap="none" spc="0" dirty="0">
                <a:ln>
                  <a:noFill/>
                </a:ln>
                <a:solidFill>
                  <a:srgbClr val="00274C"/>
                </a:solidFill>
                <a:effectLst/>
                <a:latin typeface="+mj-lt"/>
                <a:ea typeface="Cambria" panose="02040503050406030204" pitchFamily="18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51C58BC-E90B-47C9-97D2-32E365BC6B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08031" y="1742845"/>
            <a:ext cx="1862137" cy="32979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D8F4457-5EB9-4FE5-8310-997221B8358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280" y="412261"/>
            <a:ext cx="373380" cy="3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7755-EA06-447A-92D2-CD601EF1F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3581141"/>
            <a:ext cx="11430000" cy="8201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dirty="0">
                <a:ln>
                  <a:noFill/>
                </a:ln>
                <a:solidFill>
                  <a:srgbClr val="FFCC04"/>
                </a:solidFill>
                <a:effectLst/>
                <a:latin typeface="+mj-lt"/>
                <a:ea typeface="Cambria" panose="02040503050406030204" pitchFamily="18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B09B8-7F80-4607-8926-8AE505E22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4592638"/>
            <a:ext cx="11430000" cy="1670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D92820-0E1D-4C39-824A-D9FD23AEC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83" y="447444"/>
            <a:ext cx="1862137" cy="3297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C799DE2-B534-4829-B459-6E732352D7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80" y="412261"/>
            <a:ext cx="373380" cy="397945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78882BF-7E6D-4400-B98B-EB8633980F23}"/>
              </a:ext>
            </a:extLst>
          </p:cNvPr>
          <p:cNvSpPr txBox="1">
            <a:spLocks/>
          </p:cNvSpPr>
          <p:nvPr userDrawn="1"/>
        </p:nvSpPr>
        <p:spPr>
          <a:xfrm>
            <a:off x="3200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63DE8"/>
                </a:solidFill>
                <a:latin typeface="Times New Roman" pitchFamily="18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EB0B74-FFFC-40A9-92E6-779D8FF08AB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6/21/2025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F9CE10-CA64-4FD5-A455-DE43B2142302}"/>
              </a:ext>
            </a:extLst>
          </p:cNvPr>
          <p:cNvSpPr/>
          <p:nvPr userDrawn="1"/>
        </p:nvSpPr>
        <p:spPr>
          <a:xfrm>
            <a:off x="459740" y="4425750"/>
            <a:ext cx="1148080" cy="73714"/>
          </a:xfrm>
          <a:prstGeom prst="rect">
            <a:avLst/>
          </a:prstGeom>
          <a:solidFill>
            <a:srgbClr val="FFC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673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E95F5-F4E7-4B98-A851-BDDD72A6C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9000"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7B9E9D-44B9-41AC-A7CA-3AF634A6A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62"/>
          <a:stretch/>
        </p:blipFill>
        <p:spPr>
          <a:xfrm>
            <a:off x="0" y="0"/>
            <a:ext cx="200406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18C23D3-FDD9-405F-B640-9765BB4A0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2427" y="2513965"/>
            <a:ext cx="7894321" cy="3521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3200" b="0" kern="1200" cap="none" spc="0" dirty="0">
                <a:ln>
                  <a:noFill/>
                </a:ln>
                <a:solidFill>
                  <a:srgbClr val="00274C"/>
                </a:solidFill>
                <a:effectLst/>
                <a:latin typeface="+mj-lt"/>
                <a:ea typeface="Cambria" panose="02040503050406030204" pitchFamily="18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51C58BC-E90B-47C9-97D2-32E365BC6B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408031" y="1742845"/>
            <a:ext cx="1862137" cy="32979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D8F4457-5EB9-4FE5-8310-997221B8358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280" y="412261"/>
            <a:ext cx="373380" cy="39794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988EE03-E14F-4CA0-A303-3989FE2CD9F7}"/>
              </a:ext>
            </a:extLst>
          </p:cNvPr>
          <p:cNvGrpSpPr/>
          <p:nvPr userDrawn="1"/>
        </p:nvGrpSpPr>
        <p:grpSpPr>
          <a:xfrm>
            <a:off x="2639568" y="1323563"/>
            <a:ext cx="1345240" cy="584180"/>
            <a:chOff x="3139440" y="299740"/>
            <a:chExt cx="1345240" cy="5841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2D53CE-7EE0-470D-A643-FBB2E1064756}"/>
                </a:ext>
              </a:extLst>
            </p:cNvPr>
            <p:cNvSpPr txBox="1"/>
            <p:nvPr userDrawn="1"/>
          </p:nvSpPr>
          <p:spPr>
            <a:xfrm>
              <a:off x="3139440" y="299740"/>
              <a:ext cx="1345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 w="12700">
                    <a:noFill/>
                  </a:ln>
                  <a:solidFill>
                    <a:srgbClr val="00274C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Arial" charset="0"/>
                </a:rPr>
                <a:t>Outline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F09B35-DC75-4F21-BAAD-0FB0BDBA57F4}"/>
                </a:ext>
              </a:extLst>
            </p:cNvPr>
            <p:cNvSpPr/>
            <p:nvPr userDrawn="1"/>
          </p:nvSpPr>
          <p:spPr>
            <a:xfrm>
              <a:off x="3241040" y="810206"/>
              <a:ext cx="1148080" cy="73714"/>
            </a:xfrm>
            <a:prstGeom prst="rect">
              <a:avLst/>
            </a:prstGeom>
            <a:solidFill>
              <a:srgbClr val="FFC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83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D7F0D1-47D2-494F-AA3F-7EAC3ABF80E6}"/>
              </a:ext>
            </a:extLst>
          </p:cNvPr>
          <p:cNvSpPr/>
          <p:nvPr userDrawn="1"/>
        </p:nvSpPr>
        <p:spPr>
          <a:xfrm>
            <a:off x="0" y="609600"/>
            <a:ext cx="12192000" cy="624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3FFAC-DF73-488A-8FBB-4F36E378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09537"/>
            <a:ext cx="8895080" cy="4356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E7DA-3CAC-4D77-9AEF-A2287E7B1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952500"/>
            <a:ext cx="11551920" cy="5224463"/>
          </a:xfrm>
          <a:prstGeom prst="rect">
            <a:avLst/>
          </a:prstGeom>
        </p:spPr>
        <p:txBody>
          <a:bodyPr/>
          <a:lstStyle>
            <a:lvl1pPr marL="0" indent="0">
              <a:buFont typeface="Courier New" panose="02070309020205020404" pitchFamily="49" charset="0"/>
              <a:buNone/>
              <a:defRPr b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E6701-BB77-4D72-8404-7BCAC4511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EB0B74-FFFC-40A9-92E6-779D8FF08AB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74C">
                    <a:tint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6/21/2025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74C">
                  <a:tint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1BECD-1EA4-4BD7-A469-76FA2A34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274C">
                    <a:tint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t>Yafeng Yin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74C">
                  <a:tint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D4321-6C90-4B5B-A41E-33DA575F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577E36-D618-4D64-8234-D1CA87A70B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74C">
                    <a:tint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74C">
                  <a:tint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C3897E5-E6BD-4872-B573-EC3A1C0B9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1520" y="124592"/>
            <a:ext cx="1876597" cy="3323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F6577C-3521-444C-997B-09DEE4959A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5760" y="84120"/>
            <a:ext cx="373380" cy="3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3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9E1BD-9094-45DA-B428-67996BCA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365125"/>
            <a:ext cx="115519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C3A4-C453-48BA-921B-4084F0D2A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040" y="1825625"/>
            <a:ext cx="115519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D5138-F9AE-4A29-BC51-C9400BDD6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0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66527F90-DE5F-42BB-B39E-01D5F6F1A9C4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1672-C85B-4187-8177-5682610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a-DK" dirty="0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31978-A547-4163-BD9B-BE401F626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87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A3577E36-D618-4D64-8234-D1CA87A70B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0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9" r:id="rId5"/>
    <p:sldLayoutId id="2147483680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9E1BD-9094-45DA-B428-67996BCA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365125"/>
            <a:ext cx="115519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C3A4-C453-48BA-921B-4084F0D2A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040" y="1825625"/>
            <a:ext cx="115519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D5138-F9AE-4A29-BC51-C9400BDD6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0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527F90-DE5F-42BB-B39E-01D5F6F1A9C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74C">
                    <a:tint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6/21/2025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74C">
                  <a:tint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1672-C85B-4187-8177-5682610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274C">
                    <a:tint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t>Yafeng Yin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74C">
                  <a:tint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31978-A547-4163-BD9B-BE401F626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87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577E36-D618-4D64-8234-D1CA87A70B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74C">
                    <a:tint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74C">
                  <a:tint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2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6" r:id="rId4"/>
    <p:sldLayoutId id="2147483674" r:id="rId5"/>
    <p:sldLayoutId id="214748367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6093885"/>
            <a:ext cx="12192000" cy="764116"/>
          </a:xfrm>
          <a:prstGeom prst="rect">
            <a:avLst/>
          </a:prstGeom>
          <a:solidFill>
            <a:srgbClr val="10253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20408" y="6341130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BCB06"/>
                </a:solidFill>
                <a:latin typeface="Arial Rounded MT Bold" panose="020F07040305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E5D8ED-486F-4D3C-BC50-B735C3235EF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BCB06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CB06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709128"/>
            <a:ext cx="12192000" cy="61384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MS PGothic" charset="0"/>
              <a:cs typeface="MS PGothic" charset="0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11689" y="77304"/>
            <a:ext cx="8982208" cy="565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3227539" y="6344089"/>
            <a:ext cx="585383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BCB06"/>
                </a:solidFill>
                <a:latin typeface="Arial Rounded MT Bold" panose="020F07040305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CB06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245301" y="6334258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BCB06"/>
                </a:solidFill>
                <a:latin typeface="Arial Rounded MT Bold" panose="020F07040305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8C65A-DE5A-4940-ABE2-250D63E51788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BCB06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6/21/2025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BCB06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33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609585" rtl="0" fontAlgn="base">
        <a:spcBef>
          <a:spcPct val="0"/>
        </a:spcBef>
        <a:spcAft>
          <a:spcPct val="0"/>
        </a:spcAft>
        <a:defRPr sz="3733" kern="1200">
          <a:solidFill>
            <a:schemeClr val="tx1"/>
          </a:solidFill>
          <a:latin typeface="Arial Rounded MT Bold" panose="020F0704030504030204" pitchFamily="34" charset="0"/>
          <a:ea typeface="MS PGothic" panose="020B0600070205080204" pitchFamily="34" charset="-128"/>
          <a:cs typeface="+mj-cs"/>
        </a:defRPr>
      </a:lvl1pPr>
      <a:lvl2pPr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609585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1219170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828754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2438339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457189" indent="-457189" algn="l" defTabSz="60958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990575" indent="-380990" algn="l" defTabSz="60958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523962" indent="-304792" algn="l" defTabSz="60958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2133547" indent="-304792" algn="l" defTabSz="60958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743131" indent="-304792" algn="l" defTabSz="60958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9E1BD-9094-45DA-B428-67996BCA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365125"/>
            <a:ext cx="115519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C3A4-C453-48BA-921B-4084F0D2A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040" y="1825625"/>
            <a:ext cx="115519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D5138-F9AE-4A29-BC51-C9400BDD6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0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66527F90-DE5F-42BB-B39E-01D5F6F1A9C4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1672-C85B-4187-8177-5682610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a-DK" dirty="0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31978-A547-4163-BD9B-BE401F626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87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A3577E36-D618-4D64-8234-D1CA87A70B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32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2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9.wmf"/><Relationship Id="rId15" Type="http://schemas.openxmlformats.org/officeDocument/2006/relationships/image" Target="../media/image31.png"/><Relationship Id="rId10" Type="http://schemas.openxmlformats.org/officeDocument/2006/relationships/image" Target="../media/image22.wmf"/><Relationship Id="rId4" Type="http://schemas.openxmlformats.org/officeDocument/2006/relationships/image" Target="../media/image18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40.png"/><Relationship Id="rId3" Type="http://schemas.openxmlformats.org/officeDocument/2006/relationships/image" Target="../media/image21.wmf"/><Relationship Id="rId21" Type="http://schemas.openxmlformats.org/officeDocument/2006/relationships/image" Target="../media/image31.wmf"/><Relationship Id="rId7" Type="http://schemas.openxmlformats.org/officeDocument/2006/relationships/image" Target="../media/image24.wmf"/><Relationship Id="rId12" Type="http://schemas.openxmlformats.org/officeDocument/2006/relationships/image" Target="../media/image26.wmf"/><Relationship Id="rId17" Type="http://schemas.openxmlformats.org/officeDocument/2006/relationships/image" Target="../media/image29.wmf"/><Relationship Id="rId25" Type="http://schemas.openxmlformats.org/officeDocument/2006/relationships/image" Target="../media/image39.png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38.png"/><Relationship Id="rId5" Type="http://schemas.openxmlformats.org/officeDocument/2006/relationships/image" Target="../media/image22.wmf"/><Relationship Id="rId15" Type="http://schemas.openxmlformats.org/officeDocument/2006/relationships/image" Target="../media/image28.wmf"/><Relationship Id="rId23" Type="http://schemas.openxmlformats.org/officeDocument/2006/relationships/image" Target="../media/image32.wmf"/><Relationship Id="rId10" Type="http://schemas.openxmlformats.org/officeDocument/2006/relationships/image" Target="../media/image33.png"/><Relationship Id="rId19" Type="http://schemas.openxmlformats.org/officeDocument/2006/relationships/image" Target="../media/image3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5.wmf"/><Relationship Id="rId14" Type="http://schemas.openxmlformats.org/officeDocument/2006/relationships/image" Target="../media/image27.wmf"/><Relationship Id="rId22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392.png"/><Relationship Id="rId10" Type="http://schemas.openxmlformats.org/officeDocument/2006/relationships/image" Target="../media/image52.png"/><Relationship Id="rId4" Type="http://schemas.openxmlformats.org/officeDocument/2006/relationships/image" Target="../media/image381.png"/><Relationship Id="rId9" Type="http://schemas.openxmlformats.org/officeDocument/2006/relationships/image" Target="../media/image51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5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image" Target="../media/image170.png"/><Relationship Id="rId3" Type="http://schemas.openxmlformats.org/officeDocument/2006/relationships/image" Target="../media/image80.png"/><Relationship Id="rId7" Type="http://schemas.openxmlformats.org/officeDocument/2006/relationships/image" Target="../media/image110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150.png"/><Relationship Id="rId5" Type="http://schemas.openxmlformats.org/officeDocument/2006/relationships/image" Target="../media/image82.png"/><Relationship Id="rId15" Type="http://schemas.openxmlformats.org/officeDocument/2006/relationships/image" Target="../media/image86.emf"/><Relationship Id="rId10" Type="http://schemas.openxmlformats.org/officeDocument/2006/relationships/image" Target="../media/image140.png"/><Relationship Id="rId4" Type="http://schemas.openxmlformats.org/officeDocument/2006/relationships/image" Target="../media/image81.png"/><Relationship Id="rId9" Type="http://schemas.openxmlformats.org/officeDocument/2006/relationships/image" Target="../media/image130.png"/><Relationship Id="rId1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0691-0DAF-4A93-96DB-075DBD277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803" y="2324669"/>
            <a:ext cx="11430000" cy="820103"/>
          </a:xfrm>
        </p:spPr>
        <p:txBody>
          <a:bodyPr>
            <a:normAutofit fontScale="90000"/>
          </a:bodyPr>
          <a:lstStyle/>
          <a:p>
            <a:r>
              <a:rPr lang="en-US" dirty="0"/>
              <a:t>Participatory Traffic Control with Connected and Automated Vehicles for Network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7C71E-99FD-4045-A8C8-506C613B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4965405"/>
            <a:ext cx="11430000" cy="129777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Yafeng Yin, Ph.D.</a:t>
            </a:r>
          </a:p>
          <a:p>
            <a:pPr>
              <a:spcBef>
                <a:spcPts val="0"/>
              </a:spcBef>
            </a:pPr>
            <a:r>
              <a:rPr lang="en-US" dirty="0"/>
              <a:t>Donald Cleveland Collegiate Professor of Engineering </a:t>
            </a:r>
          </a:p>
          <a:p>
            <a:pPr>
              <a:spcBef>
                <a:spcPts val="0"/>
              </a:spcBef>
            </a:pPr>
            <a:r>
              <a:rPr lang="en-US" dirty="0"/>
              <a:t>Donald </a:t>
            </a:r>
            <a:r>
              <a:rPr lang="en-US" dirty="0" err="1"/>
              <a:t>Malloure</a:t>
            </a:r>
            <a:r>
              <a:rPr lang="en-US" dirty="0"/>
              <a:t> Department Chair of Civil and Environmental Engineering</a:t>
            </a:r>
          </a:p>
          <a:p>
            <a:pPr>
              <a:spcBef>
                <a:spcPts val="0"/>
              </a:spcBef>
            </a:pPr>
            <a:r>
              <a:rPr lang="en-US" dirty="0"/>
              <a:t>University of Michigan, Ann Arbor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C3750-6709-417F-86D2-2D242F2A19EF}"/>
              </a:ext>
            </a:extLst>
          </p:cNvPr>
          <p:cNvSpPr txBox="1"/>
          <p:nvPr/>
        </p:nvSpPr>
        <p:spPr>
          <a:xfrm>
            <a:off x="8353854" y="504036"/>
            <a:ext cx="373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+mn-lt"/>
              </a:rPr>
              <a:t> TRISTAN XII, Okinawa, Japan, June 22, 2025</a:t>
            </a:r>
          </a:p>
        </p:txBody>
      </p:sp>
    </p:spTree>
    <p:extLst>
      <p:ext uri="{BB962C8B-B14F-4D97-AF65-F5344CB8AC3E}">
        <p14:creationId xmlns:p14="http://schemas.microsoft.com/office/powerpoint/2010/main" val="2881480948"/>
      </p:ext>
    </p:extLst>
  </p:cSld>
  <p:clrMapOvr>
    <a:masterClrMapping/>
  </p:clrMapOvr>
  <p:transition spd="slow"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Control Ratio (MCR) Formulation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6932867"/>
                  </p:ext>
                </p:extLst>
              </p:nvPr>
            </p:nvGraphicFramePr>
            <p:xfrm>
              <a:off x="2497060" y="906034"/>
              <a:ext cx="6240891" cy="533942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687559">
                      <a:extLst>
                        <a:ext uri="{9D8B030D-6E8A-4147-A177-3AD203B41FA5}">
                          <a16:colId xmlns:a16="http://schemas.microsoft.com/office/drawing/2014/main" val="1662503661"/>
                        </a:ext>
                      </a:extLst>
                    </a:gridCol>
                    <a:gridCol w="2638932">
                      <a:extLst>
                        <a:ext uri="{9D8B030D-6E8A-4147-A177-3AD203B41FA5}">
                          <a16:colId xmlns:a16="http://schemas.microsoft.com/office/drawing/2014/main" val="129061210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858948140"/>
                        </a:ext>
                      </a:extLst>
                    </a:gridCol>
                  </a:tblGrid>
                  <a:tr h="533988"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sSup>
                                          <m:sSupPr>
                                            <m:ctrlP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𝑼</m:t>
                                            </m:r>
                                          </m:sup>
                                        </m:sSup>
                                        <m:r>
                                          <a:rPr lang="en-US" sz="1800" b="1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,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𝑪</m:t>
                                            </m:r>
                                          </m:sup>
                                        </m:sSup>
                                        <m:r>
                                          <a:rPr lang="en-US" sz="1800" b="1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,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𝑼</m:t>
                                            </m:r>
                                          </m:sup>
                                        </m:sSup>
                                        <m:r>
                                          <a:rPr lang="en-US" sz="1800" b="1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,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𝑪</m:t>
                                            </m:r>
                                          </m:sup>
                                        </m:sSup>
                                        <m:r>
                                          <a:rPr lang="en-US" sz="1800" b="1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,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𝑼</m:t>
                                            </m:r>
                                          </m:sup>
                                        </m:sSup>
                                        <m:r>
                                          <a:rPr lang="en-US" sz="1800" b="1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,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𝑪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𝐶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4387309"/>
                      </a:ext>
                    </a:extLst>
                  </a:tr>
                  <a:tr h="57326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i="1" dirty="0" err="1">
                              <a:effectLst/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s.t.</a:t>
                          </a:r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DengXian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800" b="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DengXian"/>
                                                    <a:cs typeface="Times New Roman" panose="020206030504050203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𝑈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∀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(1)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57135040"/>
                      </a:ext>
                    </a:extLst>
                  </a:tr>
                  <a:tr h="57326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𝑈</m:t>
                                        </m:r>
                                      </m:sup>
                                    </m:sSub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𝑈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∀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(2)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64233341"/>
                      </a:ext>
                    </a:extLst>
                  </a:tr>
                  <a:tr h="3192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∀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(3)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31646293"/>
                      </a:ext>
                    </a:extLst>
                  </a:tr>
                  <a:tr h="568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DengXian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800" b="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DengXian"/>
                                                    <a:cs typeface="Times New Roman" panose="020206030504050203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𝐶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∀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(4)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3605459"/>
                      </a:ext>
                    </a:extLst>
                  </a:tr>
                  <a:tr h="568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sup>
                                    </m:sSub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∀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(5)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53872778"/>
                      </a:ext>
                    </a:extLst>
                  </a:tr>
                  <a:tr h="3192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∀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(6)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22087501"/>
                      </a:ext>
                    </a:extLst>
                  </a:tr>
                  <a:tr h="33137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∀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(7)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2950401"/>
                      </a:ext>
                    </a:extLst>
                  </a:tr>
                  <a:tr h="3192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∀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(8)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9946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6932867"/>
                  </p:ext>
                </p:extLst>
              </p:nvPr>
            </p:nvGraphicFramePr>
            <p:xfrm>
              <a:off x="2497060" y="906034"/>
              <a:ext cx="6240891" cy="533942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687559">
                      <a:extLst>
                        <a:ext uri="{9D8B030D-6E8A-4147-A177-3AD203B41FA5}">
                          <a16:colId xmlns:a16="http://schemas.microsoft.com/office/drawing/2014/main" val="1662503661"/>
                        </a:ext>
                      </a:extLst>
                    </a:gridCol>
                    <a:gridCol w="2638932">
                      <a:extLst>
                        <a:ext uri="{9D8B030D-6E8A-4147-A177-3AD203B41FA5}">
                          <a16:colId xmlns:a16="http://schemas.microsoft.com/office/drawing/2014/main" val="129061210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858948140"/>
                        </a:ext>
                      </a:extLst>
                    </a:gridCol>
                  </a:tblGrid>
                  <a:tr h="712153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b="-6658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DengXian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4387309"/>
                      </a:ext>
                    </a:extLst>
                  </a:tr>
                  <a:tr h="10580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7241" r="-132426" b="-34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613" t="-67241" r="-34562" b="-34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(1)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57135040"/>
                      </a:ext>
                    </a:extLst>
                  </a:tr>
                  <a:tr h="764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32800" r="-132426" b="-3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613" t="-232800" r="-34562" b="-3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(2)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64233341"/>
                      </a:ext>
                    </a:extLst>
                  </a:tr>
                  <a:tr h="319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84906" r="-132426" b="-8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613" t="-784906" r="-34562" b="-8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(3)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31646293"/>
                      </a:ext>
                    </a:extLst>
                  </a:tr>
                  <a:tr h="7578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78226" r="-132426" b="-244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613" t="-378226" r="-34562" b="-244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(4)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3605459"/>
                      </a:ext>
                    </a:extLst>
                  </a:tr>
                  <a:tr h="7578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74400" r="-132426" b="-14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613" t="-474400" r="-34562" b="-14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(5)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53872778"/>
                      </a:ext>
                    </a:extLst>
                  </a:tr>
                  <a:tr h="319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380769" r="-132426" b="-2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613" t="-1380769" r="-34562" b="-2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(6)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22087501"/>
                      </a:ext>
                    </a:extLst>
                  </a:tr>
                  <a:tr h="3313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00000" r="-132426" b="-1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613" t="-1400000" r="-34562" b="-1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(7)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2950401"/>
                      </a:ext>
                    </a:extLst>
                  </a:tr>
                  <a:tr h="319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586538" r="-132426" b="-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613" t="-1586538" r="-34562" b="-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a:t>(8)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99468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ounded Rectangle 3"/>
          <p:cNvSpPr/>
          <p:nvPr/>
        </p:nvSpPr>
        <p:spPr bwMode="auto">
          <a:xfrm>
            <a:off x="5761814" y="3418694"/>
            <a:ext cx="344032" cy="371192"/>
          </a:xfrm>
          <a:prstGeom prst="round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751968" y="5238532"/>
            <a:ext cx="344032" cy="371192"/>
          </a:xfrm>
          <a:prstGeom prst="round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6303D-A40A-48C6-8FA1-EAA3DE181329}"/>
              </a:ext>
            </a:extLst>
          </p:cNvPr>
          <p:cNvSpPr txBox="1"/>
          <p:nvPr/>
        </p:nvSpPr>
        <p:spPr>
          <a:xfrm>
            <a:off x="6265178" y="254027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Set of paths with minimum travel time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BF4AA3-B524-4BDC-ACC1-06080A34F712}"/>
              </a:ext>
            </a:extLst>
          </p:cNvPr>
          <p:cNvCxnSpPr/>
          <p:nvPr/>
        </p:nvCxnSpPr>
        <p:spPr>
          <a:xfrm flipH="1">
            <a:off x="6105846" y="2842461"/>
            <a:ext cx="808472" cy="527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A63F98-498E-4ECD-831F-C20194778EB2}"/>
              </a:ext>
            </a:extLst>
          </p:cNvPr>
          <p:cNvSpPr txBox="1"/>
          <p:nvPr/>
        </p:nvSpPr>
        <p:spPr>
          <a:xfrm>
            <a:off x="6500236" y="4310584"/>
            <a:ext cx="6178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Set of paths with minimum marginal travel time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6160D5-E8DE-4CDE-AF2F-0EEFF36EED7D}"/>
              </a:ext>
            </a:extLst>
          </p:cNvPr>
          <p:cNvCxnSpPr/>
          <p:nvPr/>
        </p:nvCxnSpPr>
        <p:spPr>
          <a:xfrm flipH="1">
            <a:off x="6096000" y="4710694"/>
            <a:ext cx="808472" cy="527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5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8469-5C77-4598-9857-FA313B1A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MCR in Real-World Networks*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62BAC-60C9-450F-8C8F-98EA0054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EE517-31BD-4B7D-9124-57852857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D3F69-2D5A-4CAD-9167-FCABA9E0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C66297-11C7-443F-A7D7-172F55107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178194"/>
              </p:ext>
            </p:extLst>
          </p:nvPr>
        </p:nvGraphicFramePr>
        <p:xfrm>
          <a:off x="590723" y="1544128"/>
          <a:ext cx="11010554" cy="362309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18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3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9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Network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Zones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Nodes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Links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MCR (%)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91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Anaheim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416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914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91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Barcelona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2522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91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Berlin-Mitte-Prenzlauer Berg-</a:t>
                      </a:r>
                      <a:r>
                        <a:rPr lang="en-US" sz="2400" u="none" strike="noStrike" dirty="0" err="1">
                          <a:effectLst/>
                        </a:rPr>
                        <a:t>Friedrichshain</a:t>
                      </a:r>
                      <a:r>
                        <a:rPr lang="en-US" sz="2400" u="none" strike="noStrike" dirty="0">
                          <a:effectLst/>
                        </a:rPr>
                        <a:t>-Center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98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975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2184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91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Eastern-Massachusetts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74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74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258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91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Sioux Falls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76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191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Terrassa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1609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3264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37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Winnipeg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147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1052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2836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61CAC7B-28BD-430E-B80B-6EA515FC9EF8}"/>
              </a:ext>
            </a:extLst>
          </p:cNvPr>
          <p:cNvSpPr/>
          <p:nvPr/>
        </p:nvSpPr>
        <p:spPr>
          <a:xfrm>
            <a:off x="320040" y="5745780"/>
            <a:ext cx="11707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*Chen, Z., Lin, X, </a:t>
            </a:r>
            <a:r>
              <a:rPr lang="en-US" sz="1600" b="1" i="1" u="sng" dirty="0"/>
              <a:t>Yin, Y. </a:t>
            </a:r>
            <a:r>
              <a:rPr lang="en-US" sz="1600" i="1" dirty="0"/>
              <a:t>and Li, M. (2020) Path controlling of automated vehicles for system optimum on transportation networks with heterogeneous traffic stream. Transportation Research Part C: Emerging Technologies, 110, 312-329. </a:t>
            </a:r>
          </a:p>
        </p:txBody>
      </p:sp>
    </p:spTree>
    <p:extLst>
      <p:ext uri="{BB962C8B-B14F-4D97-AF65-F5344CB8AC3E}">
        <p14:creationId xmlns:p14="http://schemas.microsoft.com/office/powerpoint/2010/main" val="270534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0E5C-2DA3-626C-39A4-8834311C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Recruiting CAVs for Participation                                    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BED70-A392-AE4C-F762-2AE13B3E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71D4-585C-8EF6-B577-D80B7B59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F48A5-4E8D-1D8D-34DD-F9E65917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0DC0C8-797E-77DF-2D39-68592FFD5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1" y="675827"/>
            <a:ext cx="11083826" cy="522446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600" dirty="0"/>
              <a:t>Drivers delegating control to machines does not necessarily mean they are willing to sacrifice personal benefits for system-level improvements.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Incentives may be necessary to encourage CAV participation in traffic control schemes. These incentives should compensate drivers for their loss of agency and potential increases in travel costs.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So, how can we design effective incentive </a:t>
            </a:r>
            <a:br>
              <a:rPr lang="en-US" sz="2600" dirty="0"/>
            </a:br>
            <a:r>
              <a:rPr lang="en-US" sz="2600" dirty="0"/>
              <a:t>schemes to recruit CAVs for implementing </a:t>
            </a:r>
            <a:br>
              <a:rPr lang="en-US" sz="2600" dirty="0"/>
            </a:br>
            <a:r>
              <a:rPr lang="en-US" sz="2600" dirty="0"/>
              <a:t>participatory traffic control?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D73D4-4CAB-802C-DC7E-20866064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850" y="2601816"/>
            <a:ext cx="4947710" cy="32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1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A4BD-722E-4A12-9092-0B3757007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507" y="2674302"/>
            <a:ext cx="8634092" cy="89979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Recruiting CAVs for Participation                                         </a:t>
            </a:r>
            <a:br>
              <a:rPr lang="en-US" b="1" kern="600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22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320040" y="149696"/>
            <a:ext cx="11109960" cy="43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dirty="0"/>
              <a:t>Morning Commute Setting (Vickrey, 1969)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B3A555-08AF-02E7-53FF-D6C80B9DFF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89E304-8943-1140-A72B-07BFDBD3AB6E}"/>
              </a:ext>
            </a:extLst>
          </p:cNvPr>
          <p:cNvGrpSpPr/>
          <p:nvPr/>
        </p:nvGrpSpPr>
        <p:grpSpPr>
          <a:xfrm>
            <a:off x="8787574" y="652586"/>
            <a:ext cx="1712786" cy="2528819"/>
            <a:chOff x="8094421" y="1651013"/>
            <a:chExt cx="1712786" cy="25288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35F965-BC90-8F63-C584-A741ADB82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3913" y="1752071"/>
              <a:ext cx="1663294" cy="2427761"/>
            </a:xfrm>
            <a:prstGeom prst="rect">
              <a:avLst/>
            </a:prstGeom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4421" y="1651013"/>
              <a:ext cx="1594295" cy="2400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91C33F7-540E-A82D-190A-1FEC1AB09D06}"/>
              </a:ext>
            </a:extLst>
          </p:cNvPr>
          <p:cNvSpPr txBox="1"/>
          <p:nvPr/>
        </p:nvSpPr>
        <p:spPr>
          <a:xfrm>
            <a:off x="10506867" y="2032329"/>
            <a:ext cx="15327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" sz="1400" b="1" cap="all" dirty="0">
                <a:solidFill>
                  <a:srgbClr val="131953"/>
                </a:solidFill>
                <a:latin typeface="+mn-lt"/>
                <a:ea typeface="Roboto"/>
              </a:rPr>
              <a:t>William </a:t>
            </a:r>
            <a:r>
              <a:rPr lang="es-ES" sz="1400" b="1" cap="all" dirty="0" err="1">
                <a:solidFill>
                  <a:srgbClr val="131953"/>
                </a:solidFill>
                <a:latin typeface="+mn-lt"/>
                <a:ea typeface="Roboto"/>
              </a:rPr>
              <a:t>Vickrey</a:t>
            </a:r>
            <a:r>
              <a:rPr lang="es-ES" sz="1400" b="1" cap="all" dirty="0">
                <a:solidFill>
                  <a:srgbClr val="131953"/>
                </a:solidFill>
                <a:latin typeface="+mn-lt"/>
                <a:ea typeface="Roboto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/>
                </a:solidFill>
                <a:latin typeface="+mn-lt"/>
                <a:cs typeface="+mn-cs"/>
              </a:rPr>
              <a:t>(1914-1996;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/>
                </a:solidFill>
                <a:latin typeface="+mn-lt"/>
                <a:cs typeface="+mn-cs"/>
              </a:rPr>
              <a:t>Nobel Laureate, 1996 )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21C17B33-5996-2C61-F63E-F2771D139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8800" y="965618"/>
            <a:ext cx="2983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 i="1"/>
            </a:lvl1pPr>
          </a:lstStyle>
          <a:p>
            <a:r>
              <a:rPr lang="en-US" altLang="ja-JP" dirty="0"/>
              <a:t>Work starting time (9:30)</a:t>
            </a:r>
          </a:p>
        </p:txBody>
      </p:sp>
      <p:pic>
        <p:nvPicPr>
          <p:cNvPr id="12" name="Picture 7" descr="C:\Users\yafeng\AppData\Local\Microsoft\Windows\Temporary Internet Files\Content.IE5\TPXN3AKO\MC900149600[1].wmf">
            <a:extLst>
              <a:ext uri="{FF2B5EF4-FFF2-40B4-BE49-F238E27FC236}">
                <a16:creationId xmlns:a16="http://schemas.microsoft.com/office/drawing/2014/main" id="{B71C335F-89AC-C8C0-6F2B-2D1F08B4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337" y="1522870"/>
            <a:ext cx="1367263" cy="106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yafeng\AppData\Local\Microsoft\Windows\Temporary Internet Files\Content.IE5\TPXN3AKO\MC900391312[1].wmf">
            <a:extLst>
              <a:ext uri="{FF2B5EF4-FFF2-40B4-BE49-F238E27FC236}">
                <a16:creationId xmlns:a16="http://schemas.microsoft.com/office/drawing/2014/main" id="{28AA1210-0778-C920-BEB5-F5E9F7DB4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22" y="1733474"/>
            <a:ext cx="856793" cy="64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ine 5">
            <a:extLst>
              <a:ext uri="{FF2B5EF4-FFF2-40B4-BE49-F238E27FC236}">
                <a16:creationId xmlns:a16="http://schemas.microsoft.com/office/drawing/2014/main" id="{0E5C1BAA-7F4B-E2C6-ED9B-A055A44BED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0700" y="2133302"/>
            <a:ext cx="3879637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</p:spPr>
        <p:txBody>
          <a:bodyPr lIns="74295" tIns="8890" rIns="74295" bIns="8890"/>
          <a:lstStyle/>
          <a:p>
            <a:endParaRPr 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9B0BBD67-B8A0-8605-0891-068C24210107}"/>
              </a:ext>
            </a:extLst>
          </p:cNvPr>
          <p:cNvGrpSpPr>
            <a:grpSpLocks/>
          </p:cNvGrpSpPr>
          <p:nvPr/>
        </p:nvGrpSpPr>
        <p:grpSpPr bwMode="auto">
          <a:xfrm>
            <a:off x="3075646" y="1820297"/>
            <a:ext cx="1251618" cy="158022"/>
            <a:chOff x="4260" y="11540"/>
            <a:chExt cx="1226" cy="156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7AA1D58B-96B2-1D87-67DA-BBFF5B198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0" y="11540"/>
              <a:ext cx="154" cy="15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lIns="74295" tIns="8890" rIns="74295" bIns="8890"/>
            <a:lstStyle/>
            <a:p>
              <a:endParaRPr lang="en-US"/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DC8BA640-2136-B1D8-202C-44130144C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4" y="11695"/>
              <a:ext cx="919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lIns="74295" tIns="8890" rIns="74295" bIns="8890"/>
            <a:lstStyle/>
            <a:p>
              <a:endParaRPr lang="en-US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27AEABF0-20FC-AE25-70AF-4DCCB5A2D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33" y="11540"/>
              <a:ext cx="153" cy="15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lIns="74295" tIns="8890" rIns="74295" bIns="8890"/>
            <a:lstStyle/>
            <a:p>
              <a:endParaRPr lang="en-US"/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4B52E0C2-FC1E-3BAE-DC2B-B30A2AD97CD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075646" y="2289298"/>
            <a:ext cx="1251618" cy="158022"/>
            <a:chOff x="4260" y="11540"/>
            <a:chExt cx="1226" cy="156"/>
          </a:xfrm>
        </p:grpSpPr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A367EA5F-58B2-2440-63FA-92383049C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0" y="11540"/>
              <a:ext cx="154" cy="15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lIns="74295" tIns="8890" rIns="74295" bIns="8890"/>
            <a:lstStyle/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F8A63A99-E6FF-8864-1EB0-3E3A0D9F00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4" y="11695"/>
              <a:ext cx="919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lIns="74295" tIns="8890" rIns="74295" bIns="8890"/>
            <a:lstStyle/>
            <a:p>
              <a:endParaRPr lang="en-US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6B865239-D5EA-D25A-F16E-16AC65F008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33" y="11540"/>
              <a:ext cx="153" cy="15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lIns="74295" tIns="8890" rIns="74295" bIns="8890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770887-D9DA-A8CD-30F2-6AD807115177}"/>
              </a:ext>
            </a:extLst>
          </p:cNvPr>
          <p:cNvSpPr txBox="1"/>
          <p:nvPr/>
        </p:nvSpPr>
        <p:spPr>
          <a:xfrm>
            <a:off x="533708" y="1338677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N persons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A4AF57-09E3-ED41-C9D7-92140EB12BEF}"/>
              </a:ext>
            </a:extLst>
          </p:cNvPr>
          <p:cNvSpPr txBox="1"/>
          <p:nvPr/>
        </p:nvSpPr>
        <p:spPr>
          <a:xfrm>
            <a:off x="2887177" y="1345972"/>
            <a:ext cx="1686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Capacity = s</a:t>
            </a:r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2B8748E5-C64E-F6A8-358B-42CF5ABD87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0716" y="3553850"/>
            <a:ext cx="1" cy="212654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Line 18">
            <a:extLst>
              <a:ext uri="{FF2B5EF4-FFF2-40B4-BE49-F238E27FC236}">
                <a16:creationId xmlns:a16="http://schemas.microsoft.com/office/drawing/2014/main" id="{E1F703E9-494D-901D-B1AA-4F699DA006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0720" y="5641191"/>
            <a:ext cx="4040148" cy="1698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Line 21">
            <a:extLst>
              <a:ext uri="{FF2B5EF4-FFF2-40B4-BE49-F238E27FC236}">
                <a16:creationId xmlns:a16="http://schemas.microsoft.com/office/drawing/2014/main" id="{5A03EA97-B2F2-FA74-565E-7C0EA2BDE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607" y="4392935"/>
            <a:ext cx="2346325" cy="1255713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DCE2AA0B-78D7-FBAA-748A-E8CF59FABC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5933" y="4288279"/>
            <a:ext cx="736398" cy="1369890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9" name="Object 23">
            <a:extLst>
              <a:ext uri="{FF2B5EF4-FFF2-40B4-BE49-F238E27FC236}">
                <a16:creationId xmlns:a16="http://schemas.microsoft.com/office/drawing/2014/main" id="{385DB26E-9929-1C24-5941-62642BC65B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709947"/>
              </p:ext>
            </p:extLst>
          </p:nvPr>
        </p:nvGraphicFramePr>
        <p:xfrm>
          <a:off x="1933883" y="5020790"/>
          <a:ext cx="257771" cy="34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280" imgH="203040" progId="Equation.3">
                  <p:embed/>
                </p:oleObj>
              </mc:Choice>
              <mc:Fallback>
                <p:oleObj name="Equation" r:id="rId7" imgW="152280" imgH="203040" progId="Equation.3">
                  <p:embed/>
                  <p:pic>
                    <p:nvPicPr>
                      <p:cNvPr id="64104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883" y="5020790"/>
                        <a:ext cx="257771" cy="3436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4">
            <a:extLst>
              <a:ext uri="{FF2B5EF4-FFF2-40B4-BE49-F238E27FC236}">
                <a16:creationId xmlns:a16="http://schemas.microsoft.com/office/drawing/2014/main" id="{9B5051A9-FB32-A70C-4DD8-A3B7A182F4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20698"/>
              </p:ext>
            </p:extLst>
          </p:nvPr>
        </p:nvGraphicFramePr>
        <p:xfrm>
          <a:off x="3721927" y="4967836"/>
          <a:ext cx="214313" cy="27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6720" imgH="164880" progId="Equation.3">
                  <p:embed/>
                </p:oleObj>
              </mc:Choice>
              <mc:Fallback>
                <p:oleObj name="Equation" r:id="rId9" imgW="126720" imgH="164880" progId="Equation.3">
                  <p:embed/>
                  <p:pic>
                    <p:nvPicPr>
                      <p:cNvPr id="64104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927" y="4967836"/>
                        <a:ext cx="214313" cy="2776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AD97C427-48E1-B70A-5BE0-306F354F4955}"/>
              </a:ext>
            </a:extLst>
          </p:cNvPr>
          <p:cNvSpPr/>
          <p:nvPr/>
        </p:nvSpPr>
        <p:spPr>
          <a:xfrm>
            <a:off x="431553" y="3049796"/>
            <a:ext cx="2826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Early/Late Arrival Penalty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A8BF9A-D2ED-6432-5316-9A1158823D4C}"/>
              </a:ext>
            </a:extLst>
          </p:cNvPr>
          <p:cNvSpPr/>
          <p:nvPr/>
        </p:nvSpPr>
        <p:spPr>
          <a:xfrm>
            <a:off x="4398108" y="5705476"/>
            <a:ext cx="147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Arrival Time</a:t>
            </a: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C21063B0-7994-8A81-15B0-E9213166D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986626"/>
              </p:ext>
            </p:extLst>
          </p:nvPr>
        </p:nvGraphicFramePr>
        <p:xfrm>
          <a:off x="2800384" y="5680398"/>
          <a:ext cx="10287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203040" progId="Equation.3">
                  <p:embed/>
                </p:oleObj>
              </mc:Choice>
              <mc:Fallback>
                <p:oleObj name="Equation" r:id="rId11" imgW="609480" imgH="20304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84" y="5680398"/>
                        <a:ext cx="10287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1">
                <a:extLst>
                  <a:ext uri="{FF2B5EF4-FFF2-40B4-BE49-F238E27FC236}">
                    <a16:creationId xmlns:a16="http://schemas.microsoft.com/office/drawing/2014/main" id="{D7C385D7-2E66-A094-EB41-2F7570D9BE8B}"/>
                  </a:ext>
                </a:extLst>
              </p:cNvPr>
              <p:cNvSpPr txBox="1"/>
              <p:nvPr/>
            </p:nvSpPr>
            <p:spPr bwMode="auto">
              <a:xfrm>
                <a:off x="4755905" y="3820459"/>
                <a:ext cx="6105207" cy="1027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)≤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)≥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Object 1">
                <a:extLst>
                  <a:ext uri="{FF2B5EF4-FFF2-40B4-BE49-F238E27FC236}">
                    <a16:creationId xmlns:a16="http://schemas.microsoft.com/office/drawing/2014/main" id="{D7C385D7-2E66-A094-EB41-2F7570D9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5905" y="3820459"/>
                <a:ext cx="6105207" cy="10271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2">
                <a:extLst>
                  <a:ext uri="{FF2B5EF4-FFF2-40B4-BE49-F238E27FC236}">
                    <a16:creationId xmlns:a16="http://schemas.microsoft.com/office/drawing/2014/main" id="{1AF74603-E07A-811C-A67E-E29676A3D2F5}"/>
                  </a:ext>
                </a:extLst>
              </p:cNvPr>
              <p:cNvSpPr txBox="1"/>
              <p:nvPr/>
            </p:nvSpPr>
            <p:spPr bwMode="auto">
              <a:xfrm>
                <a:off x="7538643" y="5202018"/>
                <a:ext cx="1592263" cy="854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Object 2">
                <a:extLst>
                  <a:ext uri="{FF2B5EF4-FFF2-40B4-BE49-F238E27FC236}">
                    <a16:creationId xmlns:a16="http://schemas.microsoft.com/office/drawing/2014/main" id="{1AF74603-E07A-811C-A67E-E29676A3D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38643" y="5202018"/>
                <a:ext cx="1592263" cy="8540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EA6941-43BD-CDBA-6C32-E885C55A22C8}"/>
              </a:ext>
            </a:extLst>
          </p:cNvPr>
          <p:cNvCxnSpPr>
            <a:cxnSpLocks/>
          </p:cNvCxnSpPr>
          <p:nvPr/>
        </p:nvCxnSpPr>
        <p:spPr>
          <a:xfrm>
            <a:off x="6353968" y="4686051"/>
            <a:ext cx="1046734" cy="71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A3DB8-9049-6DB7-131E-8832E67AFDD3}"/>
                  </a:ext>
                </a:extLst>
              </p:cNvPr>
              <p:cNvSpPr txBox="1"/>
              <p:nvPr/>
            </p:nvSpPr>
            <p:spPr>
              <a:xfrm>
                <a:off x="9128760" y="4817064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A3DB8-9049-6DB7-131E-8832E67AF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760" y="4817064"/>
                <a:ext cx="2743200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92E23EE-550E-9B5E-3B40-B233C2843FFB}"/>
              </a:ext>
            </a:extLst>
          </p:cNvPr>
          <p:cNvSpPr/>
          <p:nvPr/>
        </p:nvSpPr>
        <p:spPr>
          <a:xfrm>
            <a:off x="5479915" y="3717527"/>
            <a:ext cx="1232170" cy="1004753"/>
          </a:xfrm>
          <a:prstGeom prst="ellipse">
            <a:avLst/>
          </a:prstGeom>
          <a:noFill/>
          <a:ln>
            <a:solidFill>
              <a:srgbClr val="CA30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183151-E8F4-AC2B-AB99-09F4C24A4235}"/>
              </a:ext>
            </a:extLst>
          </p:cNvPr>
          <p:cNvSpPr/>
          <p:nvPr/>
        </p:nvSpPr>
        <p:spPr>
          <a:xfrm>
            <a:off x="6821867" y="3649668"/>
            <a:ext cx="2191088" cy="1140469"/>
          </a:xfrm>
          <a:prstGeom prst="ellipse">
            <a:avLst/>
          </a:prstGeom>
          <a:noFill/>
          <a:ln>
            <a:solidFill>
              <a:srgbClr val="CA30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5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9" y="119339"/>
            <a:ext cx="8895080" cy="435611"/>
          </a:xfrm>
        </p:spPr>
        <p:txBody>
          <a:bodyPr/>
          <a:lstStyle/>
          <a:p>
            <a:r>
              <a:rPr lang="en-US" dirty="0"/>
              <a:t>Equilibrium Departure Time Choice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45705" y="6363919"/>
            <a:ext cx="2743200" cy="365125"/>
          </a:xfrm>
        </p:spPr>
        <p:txBody>
          <a:bodyPr/>
          <a:lstStyle/>
          <a:p>
            <a:r>
              <a:rPr lang="en-US" dirty="0"/>
              <a:t> </a:t>
            </a:r>
            <a:fld id="{E5912E44-0EE9-4AAE-82A7-F27A9DD6CF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3386688" y="1228726"/>
            <a:ext cx="0" cy="1704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3386690" y="2933700"/>
            <a:ext cx="4780166" cy="3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21"/>
          <p:cNvSpPr>
            <a:spLocks noChangeShapeType="1"/>
          </p:cNvSpPr>
          <p:nvPr/>
        </p:nvSpPr>
        <p:spPr bwMode="auto">
          <a:xfrm>
            <a:off x="3375577" y="1668463"/>
            <a:ext cx="2346325" cy="1255713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V="1">
            <a:off x="5721903" y="1466850"/>
            <a:ext cx="1012273" cy="1466849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" name="Object 23"/>
          <p:cNvGraphicFramePr>
            <a:graphicFrameLocks noChangeAspect="1"/>
          </p:cNvGraphicFramePr>
          <p:nvPr/>
        </p:nvGraphicFramePr>
        <p:xfrm>
          <a:off x="4548739" y="2396331"/>
          <a:ext cx="257771" cy="34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280" imgH="203040" progId="Equation.3">
                  <p:embed/>
                </p:oleObj>
              </mc:Choice>
              <mc:Fallback>
                <p:oleObj name="Equation" r:id="rId2" imgW="152280" imgH="203040" progId="Equation.3">
                  <p:embed/>
                  <p:pic>
                    <p:nvPicPr>
                      <p:cNvPr id="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739" y="2396331"/>
                        <a:ext cx="257771" cy="3436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4"/>
          <p:cNvGraphicFramePr>
            <a:graphicFrameLocks noChangeAspect="1"/>
          </p:cNvGraphicFramePr>
          <p:nvPr/>
        </p:nvGraphicFramePr>
        <p:xfrm>
          <a:off x="6114013" y="2396332"/>
          <a:ext cx="214313" cy="27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64880" progId="Equation.3">
                  <p:embed/>
                </p:oleObj>
              </mc:Choice>
              <mc:Fallback>
                <p:oleObj name="Equation" r:id="rId4" imgW="126720" imgH="164880" progId="Equation.3">
                  <p:embed/>
                  <p:pic>
                    <p:nvPicPr>
                      <p:cNvPr id="1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4013" y="2396332"/>
                        <a:ext cx="214313" cy="2776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577063" y="755229"/>
            <a:ext cx="132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Travel Cost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9938" y="2974584"/>
            <a:ext cx="147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Arrival Time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604427" y="2953167"/>
          <a:ext cx="2349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203040" progId="Equation.3">
                  <p:embed/>
                </p:oleObj>
              </mc:Choice>
              <mc:Fallback>
                <p:oleObj name="Equation" r:id="rId6" imgW="139680" imgH="2030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4427" y="2953167"/>
                        <a:ext cx="23495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3751814" y="1868487"/>
            <a:ext cx="2714625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1813" y="1868487"/>
            <a:ext cx="0" cy="10556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66438" y="1868488"/>
            <a:ext cx="0" cy="106521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3666162" y="2994026"/>
          <a:ext cx="190352" cy="34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228600" progId="Equation.3">
                  <p:embed/>
                </p:oleObj>
              </mc:Choice>
              <mc:Fallback>
                <p:oleObj name="Equation" r:id="rId8" imgW="126720" imgH="22860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162" y="2994026"/>
                        <a:ext cx="190352" cy="343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0"/>
              <p:cNvSpPr txBox="1"/>
              <p:nvPr/>
            </p:nvSpPr>
            <p:spPr bwMode="auto">
              <a:xfrm>
                <a:off x="1901514" y="1668463"/>
                <a:ext cx="1351098" cy="5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3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𝜷𝜸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1514" y="1668463"/>
                <a:ext cx="1351098" cy="5461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6371188" y="2955925"/>
          <a:ext cx="190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228600" progId="Equation.3">
                  <p:embed/>
                </p:oleObj>
              </mc:Choice>
              <mc:Fallback>
                <p:oleObj name="Equation" r:id="rId11" imgW="126720" imgH="22860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1188" y="2955925"/>
                        <a:ext cx="1905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 flipH="1">
            <a:off x="3386689" y="1868487"/>
            <a:ext cx="80962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ine 17"/>
          <p:cNvSpPr>
            <a:spLocks noChangeShapeType="1"/>
          </p:cNvSpPr>
          <p:nvPr/>
        </p:nvSpPr>
        <p:spPr bwMode="auto">
          <a:xfrm>
            <a:off x="3375576" y="3724276"/>
            <a:ext cx="0" cy="20193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V="1">
            <a:off x="3375578" y="5734050"/>
            <a:ext cx="4828892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3564763" y="5796379"/>
          <a:ext cx="190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6720" imgH="228600" progId="Equation.3">
                  <p:embed/>
                </p:oleObj>
              </mc:Choice>
              <mc:Fallback>
                <p:oleObj name="Equation" r:id="rId13" imgW="126720" imgH="2286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4763" y="5796379"/>
                        <a:ext cx="1905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5604426" y="5791201"/>
          <a:ext cx="23495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203040" progId="Equation.3">
                  <p:embed/>
                </p:oleObj>
              </mc:Choice>
              <mc:Fallback>
                <p:oleObj name="Equation" r:id="rId6" imgW="139680" imgH="20304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4426" y="5791201"/>
                        <a:ext cx="23495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6275938" y="5813426"/>
          <a:ext cx="190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26720" imgH="228600" progId="Equation.3">
                  <p:embed/>
                </p:oleObj>
              </mc:Choice>
              <mc:Fallback>
                <p:oleObj name="Equation" r:id="rId16" imgW="126720" imgH="228600" progId="Equation.3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5938" y="5813426"/>
                        <a:ext cx="1905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21"/>
          <p:cNvSpPr>
            <a:spLocks noChangeShapeType="1"/>
          </p:cNvSpPr>
          <p:nvPr/>
        </p:nvSpPr>
        <p:spPr bwMode="auto">
          <a:xfrm flipH="1">
            <a:off x="3634335" y="4274345"/>
            <a:ext cx="811249" cy="1469231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V="1">
            <a:off x="4445584" y="3724275"/>
            <a:ext cx="2020855" cy="550070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651526" y="3724276"/>
            <a:ext cx="2814913" cy="201930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446352" y="3724276"/>
            <a:ext cx="1037" cy="20193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445584" y="4268391"/>
            <a:ext cx="1276318" cy="595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712379" y="4258866"/>
            <a:ext cx="9523" cy="147518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347500" y="3394037"/>
            <a:ext cx="2808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# of vehicles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830970" y="5769947"/>
            <a:ext cx="746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 Time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4445585" y="4305281"/>
            <a:ext cx="9523" cy="147518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/>
        </p:nvGraphicFramePr>
        <p:xfrm>
          <a:off x="4350332" y="5767804"/>
          <a:ext cx="2095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39680" imgH="228600" progId="Equation.3">
                  <p:embed/>
                </p:oleObj>
              </mc:Choice>
              <mc:Fallback>
                <p:oleObj name="Equation" r:id="rId18" imgW="139680" imgH="22860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0332" y="5767804"/>
                        <a:ext cx="2095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/>
        </p:nvGraphicFramePr>
        <p:xfrm>
          <a:off x="3559492" y="4375745"/>
          <a:ext cx="712788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533160" imgH="419040" progId="Equation.3">
                  <p:embed/>
                </p:oleObj>
              </mc:Choice>
              <mc:Fallback>
                <p:oleObj name="Equation" r:id="rId20" imgW="533160" imgH="4190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492" y="4375745"/>
                        <a:ext cx="712788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4927601" y="3513138"/>
          <a:ext cx="6953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520560" imgH="419040" progId="Equation.3">
                  <p:embed/>
                </p:oleObj>
              </mc:Choice>
              <mc:Fallback>
                <p:oleObj name="Equation" r:id="rId22" imgW="520560" imgH="41904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1" y="3513138"/>
                        <a:ext cx="69532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E50A94B-780F-718C-53C9-FE1AD109F14C}"/>
              </a:ext>
            </a:extLst>
          </p:cNvPr>
          <p:cNvSpPr/>
          <p:nvPr/>
        </p:nvSpPr>
        <p:spPr>
          <a:xfrm>
            <a:off x="3241123" y="6346427"/>
            <a:ext cx="3991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Queueing Diagram at Bottleneck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F5EF14-93FE-0CC5-E530-D24BD8DFB683}"/>
              </a:ext>
            </a:extLst>
          </p:cNvPr>
          <p:cNvSpPr/>
          <p:nvPr/>
        </p:nvSpPr>
        <p:spPr>
          <a:xfrm>
            <a:off x="3739978" y="1878227"/>
            <a:ext cx="2018271" cy="1046205"/>
          </a:xfrm>
          <a:custGeom>
            <a:avLst/>
            <a:gdLst>
              <a:gd name="connsiteX0" fmla="*/ 16476 w 2018271"/>
              <a:gd name="connsiteY0" fmla="*/ 0 h 1046205"/>
              <a:gd name="connsiteX1" fmla="*/ 0 w 2018271"/>
              <a:gd name="connsiteY1" fmla="*/ 1046205 h 1046205"/>
              <a:gd name="connsiteX2" fmla="*/ 2018271 w 2018271"/>
              <a:gd name="connsiteY2" fmla="*/ 1046205 h 1046205"/>
              <a:gd name="connsiteX3" fmla="*/ 16476 w 2018271"/>
              <a:gd name="connsiteY3" fmla="*/ 0 h 104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8271" h="1046205">
                <a:moveTo>
                  <a:pt x="16476" y="0"/>
                </a:moveTo>
                <a:lnTo>
                  <a:pt x="0" y="1046205"/>
                </a:lnTo>
                <a:lnTo>
                  <a:pt x="2018271" y="1046205"/>
                </a:lnTo>
                <a:lnTo>
                  <a:pt x="16476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6651E6C-5F6B-9134-8904-913AECD3B30A}"/>
              </a:ext>
            </a:extLst>
          </p:cNvPr>
          <p:cNvSpPr/>
          <p:nvPr/>
        </p:nvSpPr>
        <p:spPr>
          <a:xfrm>
            <a:off x="5741773" y="1869989"/>
            <a:ext cx="724930" cy="1054443"/>
          </a:xfrm>
          <a:custGeom>
            <a:avLst/>
            <a:gdLst>
              <a:gd name="connsiteX0" fmla="*/ 0 w 724930"/>
              <a:gd name="connsiteY0" fmla="*/ 1054443 h 1054443"/>
              <a:gd name="connsiteX1" fmla="*/ 724930 w 724930"/>
              <a:gd name="connsiteY1" fmla="*/ 0 h 1054443"/>
              <a:gd name="connsiteX2" fmla="*/ 724930 w 724930"/>
              <a:gd name="connsiteY2" fmla="*/ 1054443 h 1054443"/>
              <a:gd name="connsiteX3" fmla="*/ 0 w 724930"/>
              <a:gd name="connsiteY3" fmla="*/ 1054443 h 105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930" h="1054443">
                <a:moveTo>
                  <a:pt x="0" y="1054443"/>
                </a:moveTo>
                <a:lnTo>
                  <a:pt x="724930" y="0"/>
                </a:lnTo>
                <a:lnTo>
                  <a:pt x="724930" y="1054443"/>
                </a:lnTo>
                <a:lnTo>
                  <a:pt x="0" y="1054443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54AA119-45C5-8F98-4EE7-731EEFB92FCE}"/>
              </a:ext>
            </a:extLst>
          </p:cNvPr>
          <p:cNvSpPr/>
          <p:nvPr/>
        </p:nvSpPr>
        <p:spPr>
          <a:xfrm>
            <a:off x="3756454" y="1868487"/>
            <a:ext cx="2718487" cy="1029730"/>
          </a:xfrm>
          <a:custGeom>
            <a:avLst/>
            <a:gdLst>
              <a:gd name="connsiteX0" fmla="*/ 0 w 2718487"/>
              <a:gd name="connsiteY0" fmla="*/ 0 h 1029730"/>
              <a:gd name="connsiteX1" fmla="*/ 2718487 w 2718487"/>
              <a:gd name="connsiteY1" fmla="*/ 16476 h 1029730"/>
              <a:gd name="connsiteX2" fmla="*/ 1985319 w 2718487"/>
              <a:gd name="connsiteY2" fmla="*/ 1029730 h 1029730"/>
              <a:gd name="connsiteX3" fmla="*/ 0 w 2718487"/>
              <a:gd name="connsiteY3" fmla="*/ 0 h 1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8487" h="1029730">
                <a:moveTo>
                  <a:pt x="0" y="0"/>
                </a:moveTo>
                <a:lnTo>
                  <a:pt x="2718487" y="16476"/>
                </a:lnTo>
                <a:lnTo>
                  <a:pt x="1985319" y="102973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55B375C-D816-E77F-EDD0-F733C0982C46}"/>
              </a:ext>
            </a:extLst>
          </p:cNvPr>
          <p:cNvSpPr/>
          <p:nvPr/>
        </p:nvSpPr>
        <p:spPr>
          <a:xfrm>
            <a:off x="3634334" y="3723502"/>
            <a:ext cx="2840607" cy="2044301"/>
          </a:xfrm>
          <a:custGeom>
            <a:avLst/>
            <a:gdLst>
              <a:gd name="connsiteX0" fmla="*/ 0 w 2809103"/>
              <a:gd name="connsiteY0" fmla="*/ 2010032 h 2010032"/>
              <a:gd name="connsiteX1" fmla="*/ 782594 w 2809103"/>
              <a:gd name="connsiteY1" fmla="*/ 518983 h 2010032"/>
              <a:gd name="connsiteX2" fmla="*/ 2809103 w 2809103"/>
              <a:gd name="connsiteY2" fmla="*/ 0 h 2010032"/>
              <a:gd name="connsiteX3" fmla="*/ 0 w 2809103"/>
              <a:gd name="connsiteY3" fmla="*/ 2010032 h 201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9103" h="2010032">
                <a:moveTo>
                  <a:pt x="0" y="2010032"/>
                </a:moveTo>
                <a:lnTo>
                  <a:pt x="782594" y="518983"/>
                </a:lnTo>
                <a:lnTo>
                  <a:pt x="2809103" y="0"/>
                </a:lnTo>
                <a:lnTo>
                  <a:pt x="0" y="2010032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ADB4DE-D22D-5E39-DE20-5A87B9532844}"/>
              </a:ext>
            </a:extLst>
          </p:cNvPr>
          <p:cNvGrpSpPr/>
          <p:nvPr/>
        </p:nvGrpSpPr>
        <p:grpSpPr>
          <a:xfrm>
            <a:off x="5890054" y="3440104"/>
            <a:ext cx="5361520" cy="561456"/>
            <a:chOff x="5890054" y="3440104"/>
            <a:chExt cx="5361520" cy="56145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BB643F-2755-A816-A2B4-3EAB060F0E9A}"/>
                </a:ext>
              </a:extLst>
            </p:cNvPr>
            <p:cNvSpPr/>
            <p:nvPr/>
          </p:nvSpPr>
          <p:spPr>
            <a:xfrm>
              <a:off x="5890054" y="3440104"/>
              <a:ext cx="1804087" cy="365777"/>
            </a:xfrm>
            <a:custGeom>
              <a:avLst/>
              <a:gdLst>
                <a:gd name="connsiteX0" fmla="*/ 0 w 1804087"/>
                <a:gd name="connsiteY0" fmla="*/ 365777 h 365777"/>
                <a:gd name="connsiteX1" fmla="*/ 659027 w 1804087"/>
                <a:gd name="connsiteY1" fmla="*/ 3312 h 365777"/>
                <a:gd name="connsiteX2" fmla="*/ 1804087 w 1804087"/>
                <a:gd name="connsiteY2" fmla="*/ 176307 h 365777"/>
                <a:gd name="connsiteX3" fmla="*/ 1804087 w 1804087"/>
                <a:gd name="connsiteY3" fmla="*/ 176307 h 36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4087" h="365777">
                  <a:moveTo>
                    <a:pt x="0" y="365777"/>
                  </a:moveTo>
                  <a:cubicBezTo>
                    <a:pt x="179173" y="200333"/>
                    <a:pt x="358346" y="34890"/>
                    <a:pt x="659027" y="3312"/>
                  </a:cubicBezTo>
                  <a:cubicBezTo>
                    <a:pt x="959708" y="-28266"/>
                    <a:pt x="1804087" y="176307"/>
                    <a:pt x="1804087" y="176307"/>
                  </a:cubicBezTo>
                  <a:lnTo>
                    <a:pt x="1804087" y="176307"/>
                  </a:lnTo>
                </a:path>
              </a:pathLst>
            </a:custGeom>
            <a:noFill/>
            <a:ln>
              <a:headEnd type="arrow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0CA7BEE-AD1C-FD7F-9607-59BFD5577B00}"/>
                </a:ext>
              </a:extLst>
            </p:cNvPr>
            <p:cNvSpPr/>
            <p:nvPr/>
          </p:nvSpPr>
          <p:spPr>
            <a:xfrm>
              <a:off x="7260497" y="3632228"/>
              <a:ext cx="3991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</a:rPr>
                <a:t>Cumulative arrivals at bottleneck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60FCB3-564D-6A9D-244C-AF18BC402941}"/>
              </a:ext>
            </a:extLst>
          </p:cNvPr>
          <p:cNvGrpSpPr/>
          <p:nvPr/>
        </p:nvGrpSpPr>
        <p:grpSpPr>
          <a:xfrm>
            <a:off x="5470815" y="4635225"/>
            <a:ext cx="6022662" cy="685950"/>
            <a:chOff x="5470815" y="4635225"/>
            <a:chExt cx="6022662" cy="68595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1369741-DC03-4513-30BB-B6E29EB4A2AD}"/>
                </a:ext>
              </a:extLst>
            </p:cNvPr>
            <p:cNvSpPr/>
            <p:nvPr/>
          </p:nvSpPr>
          <p:spPr>
            <a:xfrm rot="171385" flipV="1">
              <a:off x="5470815" y="4635225"/>
              <a:ext cx="2428019" cy="685950"/>
            </a:xfrm>
            <a:custGeom>
              <a:avLst/>
              <a:gdLst>
                <a:gd name="connsiteX0" fmla="*/ 0 w 1804087"/>
                <a:gd name="connsiteY0" fmla="*/ 365777 h 365777"/>
                <a:gd name="connsiteX1" fmla="*/ 659027 w 1804087"/>
                <a:gd name="connsiteY1" fmla="*/ 3312 h 365777"/>
                <a:gd name="connsiteX2" fmla="*/ 1804087 w 1804087"/>
                <a:gd name="connsiteY2" fmla="*/ 176307 h 365777"/>
                <a:gd name="connsiteX3" fmla="*/ 1804087 w 1804087"/>
                <a:gd name="connsiteY3" fmla="*/ 176307 h 36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4087" h="365777">
                  <a:moveTo>
                    <a:pt x="0" y="365777"/>
                  </a:moveTo>
                  <a:cubicBezTo>
                    <a:pt x="179173" y="200333"/>
                    <a:pt x="358346" y="34890"/>
                    <a:pt x="659027" y="3312"/>
                  </a:cubicBezTo>
                  <a:cubicBezTo>
                    <a:pt x="959708" y="-28266"/>
                    <a:pt x="1804087" y="176307"/>
                    <a:pt x="1804087" y="176307"/>
                  </a:cubicBezTo>
                  <a:lnTo>
                    <a:pt x="1804087" y="176307"/>
                  </a:lnTo>
                </a:path>
              </a:pathLst>
            </a:custGeom>
            <a:noFill/>
            <a:ln>
              <a:headEnd type="arrow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EAF5FD-7DDF-10E1-D5E9-3DAE0272FFCB}"/>
                </a:ext>
              </a:extLst>
            </p:cNvPr>
            <p:cNvSpPr/>
            <p:nvPr/>
          </p:nvSpPr>
          <p:spPr>
            <a:xfrm>
              <a:off x="7171839" y="4650334"/>
              <a:ext cx="43216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</a:rPr>
                <a:t>Cumulative departures at bottleneck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0">
                <a:extLst>
                  <a:ext uri="{FF2B5EF4-FFF2-40B4-BE49-F238E27FC236}">
                    <a16:creationId xmlns:a16="http://schemas.microsoft.com/office/drawing/2014/main" id="{36C2265D-04DF-4C42-047B-5E3B804FFBDC}"/>
                  </a:ext>
                </a:extLst>
              </p:cNvPr>
              <p:cNvSpPr txBox="1"/>
              <p:nvPr/>
            </p:nvSpPr>
            <p:spPr bwMode="auto">
              <a:xfrm>
                <a:off x="8764468" y="1045190"/>
                <a:ext cx="1351098" cy="5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Object 20">
                <a:extLst>
                  <a:ext uri="{FF2B5EF4-FFF2-40B4-BE49-F238E27FC236}">
                    <a16:creationId xmlns:a16="http://schemas.microsoft.com/office/drawing/2014/main" id="{36C2265D-04DF-4C42-047B-5E3B804F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64468" y="1045190"/>
                <a:ext cx="1351098" cy="5461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63A5BC8-D38C-AD73-B37F-4FD1A029E773}"/>
              </a:ext>
            </a:extLst>
          </p:cNvPr>
          <p:cNvSpPr/>
          <p:nvPr/>
        </p:nvSpPr>
        <p:spPr>
          <a:xfrm>
            <a:off x="6968923" y="1133574"/>
            <a:ext cx="2471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408"/>
                </a:solidFill>
              </a:rPr>
              <a:t>Total travel cost </a:t>
            </a:r>
            <a:r>
              <a:rPr lang="en-US" sz="1800" dirty="0">
                <a:solidFill>
                  <a:schemeClr val="tx1"/>
                </a:solidFill>
              </a:rPr>
              <a:t>=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5A5F41B-1C03-B027-6B93-5D1ECBAEB57D}"/>
              </a:ext>
            </a:extLst>
          </p:cNvPr>
          <p:cNvCxnSpPr>
            <a:cxnSpLocks/>
          </p:cNvCxnSpPr>
          <p:nvPr/>
        </p:nvCxnSpPr>
        <p:spPr>
          <a:xfrm>
            <a:off x="4004477" y="5019666"/>
            <a:ext cx="621767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D5F8D9-4E23-97E8-00AD-B44F99341E46}"/>
              </a:ext>
            </a:extLst>
          </p:cNvPr>
          <p:cNvCxnSpPr>
            <a:cxnSpLocks/>
          </p:cNvCxnSpPr>
          <p:nvPr/>
        </p:nvCxnSpPr>
        <p:spPr>
          <a:xfrm>
            <a:off x="4696187" y="4200041"/>
            <a:ext cx="0" cy="819625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bject 20">
                <a:extLst>
                  <a:ext uri="{FF2B5EF4-FFF2-40B4-BE49-F238E27FC236}">
                    <a16:creationId xmlns:a16="http://schemas.microsoft.com/office/drawing/2014/main" id="{10B61714-4379-93B2-1437-F55FB15CBAD3}"/>
                  </a:ext>
                </a:extLst>
              </p:cNvPr>
              <p:cNvSpPr txBox="1"/>
              <p:nvPr/>
            </p:nvSpPr>
            <p:spPr bwMode="auto">
              <a:xfrm>
                <a:off x="4101676" y="4679486"/>
                <a:ext cx="601056" cy="435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Object 20">
                <a:extLst>
                  <a:ext uri="{FF2B5EF4-FFF2-40B4-BE49-F238E27FC236}">
                    <a16:creationId xmlns:a16="http://schemas.microsoft.com/office/drawing/2014/main" id="{10B61714-4379-93B2-1437-F55FB15CB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01676" y="4679486"/>
                <a:ext cx="601056" cy="43561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20">
                <a:extLst>
                  <a:ext uri="{FF2B5EF4-FFF2-40B4-BE49-F238E27FC236}">
                    <a16:creationId xmlns:a16="http://schemas.microsoft.com/office/drawing/2014/main" id="{DBE2E9A7-DCFB-2ACF-0529-8857CAFE2B75}"/>
                  </a:ext>
                </a:extLst>
              </p:cNvPr>
              <p:cNvSpPr txBox="1"/>
              <p:nvPr/>
            </p:nvSpPr>
            <p:spPr bwMode="auto">
              <a:xfrm>
                <a:off x="4655779" y="4331565"/>
                <a:ext cx="601056" cy="435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Object 20">
                <a:extLst>
                  <a:ext uri="{FF2B5EF4-FFF2-40B4-BE49-F238E27FC236}">
                    <a16:creationId xmlns:a16="http://schemas.microsoft.com/office/drawing/2014/main" id="{DBE2E9A7-DCFB-2ACF-0529-8857CAFE2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5779" y="4331565"/>
                <a:ext cx="601056" cy="43561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5" grpId="0" animBg="1"/>
      <p:bldP spid="34" grpId="0" animBg="1"/>
      <p:bldP spid="60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9" y="119339"/>
            <a:ext cx="8895080" cy="435611"/>
          </a:xfrm>
        </p:spPr>
        <p:txBody>
          <a:bodyPr/>
          <a:lstStyle/>
          <a:p>
            <a:r>
              <a:rPr lang="en-US" dirty="0"/>
              <a:t>Equilibrium vs Optimum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0AB3478-2D40-F0E6-6367-42682230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2" y="1629305"/>
            <a:ext cx="6363980" cy="4749380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88877B52-55B1-0F79-3C9A-6C5BCCB04DEC}"/>
              </a:ext>
            </a:extLst>
          </p:cNvPr>
          <p:cNvSpPr/>
          <p:nvPr/>
        </p:nvSpPr>
        <p:spPr>
          <a:xfrm>
            <a:off x="5716961" y="3403656"/>
            <a:ext cx="545335" cy="26991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A3030"/>
              </a:highlight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2DCE802-CA8C-FF20-F96E-A6C107D5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03" y="1689818"/>
            <a:ext cx="5776308" cy="4529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DBEBC-8DB5-778F-352F-986C65ECB2F9}"/>
              </a:ext>
            </a:extLst>
          </p:cNvPr>
          <p:cNvSpPr txBox="1"/>
          <p:nvPr/>
        </p:nvSpPr>
        <p:spPr>
          <a:xfrm>
            <a:off x="8605549" y="1019347"/>
            <a:ext cx="2014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Optimum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8E70-89FE-C664-50C2-881CDA583870}"/>
              </a:ext>
            </a:extLst>
          </p:cNvPr>
          <p:cNvSpPr txBox="1"/>
          <p:nvPr/>
        </p:nvSpPr>
        <p:spPr>
          <a:xfrm>
            <a:off x="1977068" y="1013695"/>
            <a:ext cx="2014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Equilibrium</a:t>
            </a:r>
          </a:p>
        </p:txBody>
      </p:sp>
    </p:spTree>
    <p:extLst>
      <p:ext uri="{BB962C8B-B14F-4D97-AF65-F5344CB8AC3E}">
        <p14:creationId xmlns:p14="http://schemas.microsoft.com/office/powerpoint/2010/main" val="385841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2008D-F5C4-74E5-CE4F-3E5BCB541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721E-A6CB-3DF1-7F7F-0A2E25A9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3" y="150726"/>
            <a:ext cx="8895080" cy="435611"/>
          </a:xfrm>
        </p:spPr>
        <p:txBody>
          <a:bodyPr/>
          <a:lstStyle/>
          <a:p>
            <a:r>
              <a:rPr lang="en-US" altLang="zh-CN" b="1" dirty="0"/>
              <a:t>Recruiting CAVs for Participatory Traffic Control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D1D508-D3CB-1909-B530-71A5D2909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5241" y="784480"/>
                <a:ext cx="6024937" cy="32026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Group 1: Providing incentive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dirty="0"/>
                  <a:t> in exchange for both departure time and maneuver control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𝑥𝑁</m:t>
                    </m:r>
                  </m:oMath>
                </a14:m>
                <a:r>
                  <a:rPr lang="en-US" altLang="zh-CN" sz="2400" dirty="0"/>
                  <a:t> recruited users</a:t>
                </a:r>
              </a:p>
              <a:p>
                <a:r>
                  <a:rPr lang="en-US" altLang="zh-CN" sz="2400" dirty="0"/>
                  <a:t>Heterogeneous cost of agency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with PDF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CDF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, and inverse CDF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D1D508-D3CB-1909-B530-71A5D2909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241" y="784480"/>
                <a:ext cx="6024937" cy="3202633"/>
              </a:xfrm>
              <a:blipFill>
                <a:blip r:embed="rId2"/>
                <a:stretch>
                  <a:fillRect l="-1518" t="-2667" r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1540E-8302-4C38-9104-523FCEAB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2B9B-F4A1-48A4-AD24-71F1AAA4AA64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14A09B-DF47-CB58-BE9B-10DCCDEAA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0761" y="784480"/>
                <a:ext cx="55759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sz="2400" dirty="0"/>
                  <a:t>Group 2: Providing incentive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2400" dirty="0"/>
                  <a:t> in exchange for driving maneuvers only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400" dirty="0"/>
                  <a:t> recruited users</a:t>
                </a:r>
              </a:p>
              <a:p>
                <a:r>
                  <a:rPr lang="en-US" altLang="zh-CN" sz="2400" dirty="0"/>
                  <a:t>Cost of agency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with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14A09B-DF47-CB58-BE9B-10DCCDEAA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761" y="784480"/>
                <a:ext cx="5575998" cy="4351338"/>
              </a:xfrm>
              <a:prstGeom prst="rect">
                <a:avLst/>
              </a:prstGeom>
              <a:blipFill>
                <a:blip r:embed="rId3"/>
                <a:stretch>
                  <a:fillRect l="-1639" t="-1964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8DACA1-CD1A-CFA2-6077-AF0FD1F73346}"/>
                  </a:ext>
                </a:extLst>
              </p:cNvPr>
              <p:cNvSpPr txBox="1"/>
              <p:nvPr/>
            </p:nvSpPr>
            <p:spPr>
              <a:xfrm>
                <a:off x="275241" y="3429000"/>
                <a:ext cx="11815771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latin typeface="+mn-lt"/>
                  </a:rPr>
                  <a:t>Participatory Traffic Control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n-lt"/>
                  </a:rPr>
                  <a:t>Departure time: placing Group 1 at the shoulders of the departure window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n-lt"/>
                  </a:rPr>
                  <a:t>Maneuver: uniformly mixing Group 2 in the traffic stream with UVs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n-lt"/>
                  </a:rPr>
                  <a:t>The bottleneck capacity 𝑠(𝑤) is an increasing function of the mixing rate of CAVs 𝑤 due to the smoothing effect. Denote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(&gt;1)</m:t>
                    </m:r>
                  </m:oMath>
                </a14:m>
                <a:r>
                  <a:rPr lang="en-US" sz="2400" dirty="0">
                    <a:latin typeface="+mn-lt"/>
                  </a:rPr>
                  <a:t> is the maximum capacity improvement ratio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8DACA1-CD1A-CFA2-6077-AF0FD1F73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41" y="3429000"/>
                <a:ext cx="11815771" cy="2739211"/>
              </a:xfrm>
              <a:prstGeom prst="rect">
                <a:avLst/>
              </a:prstGeom>
              <a:blipFill>
                <a:blip r:embed="rId4"/>
                <a:stretch>
                  <a:fillRect l="-774" t="-1782" r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D0AE6-654F-8040-F6E4-6673B400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Solutions under Control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A5947-ADC8-E410-F94B-9C91819E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FBCE9-28C1-44A7-E21B-CF34A42C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B5E57-F484-8E48-B94D-1B82DFF2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0135" y="6125690"/>
            <a:ext cx="2743200" cy="365125"/>
          </a:xfrm>
        </p:spPr>
        <p:txBody>
          <a:bodyPr/>
          <a:lstStyle/>
          <a:p>
            <a:fld id="{A3577E36-D618-4D64-8234-D1CA87A70B37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D62B28-8311-A583-AABA-0796B1D75C6B}"/>
              </a:ext>
            </a:extLst>
          </p:cNvPr>
          <p:cNvCxnSpPr>
            <a:cxnSpLocks/>
          </p:cNvCxnSpPr>
          <p:nvPr/>
        </p:nvCxnSpPr>
        <p:spPr>
          <a:xfrm flipV="1">
            <a:off x="4148074" y="1673733"/>
            <a:ext cx="0" cy="2039112"/>
          </a:xfrm>
          <a:prstGeom prst="straightConnector1">
            <a:avLst/>
          </a:prstGeom>
          <a:ln>
            <a:tailEnd type="stealth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C150EE-3626-038A-0CD3-ABAB13828B90}"/>
              </a:ext>
            </a:extLst>
          </p:cNvPr>
          <p:cNvCxnSpPr>
            <a:cxnSpLocks/>
          </p:cNvCxnSpPr>
          <p:nvPr/>
        </p:nvCxnSpPr>
        <p:spPr>
          <a:xfrm>
            <a:off x="4148074" y="3712845"/>
            <a:ext cx="4259349" cy="0"/>
          </a:xfrm>
          <a:prstGeom prst="straightConnector1">
            <a:avLst/>
          </a:prstGeom>
          <a:ln>
            <a:tailEnd type="stealth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AD4053-DF36-03A2-035C-FD2E90523DA8}"/>
              </a:ext>
            </a:extLst>
          </p:cNvPr>
          <p:cNvSpPr txBox="1"/>
          <p:nvPr/>
        </p:nvSpPr>
        <p:spPr>
          <a:xfrm>
            <a:off x="2725488" y="1455908"/>
            <a:ext cx="1842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Cumulative departures/ arrivals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60B09-352C-B70C-42FD-29EDE186C586}"/>
              </a:ext>
            </a:extLst>
          </p:cNvPr>
          <p:cNvSpPr txBox="1"/>
          <p:nvPr/>
        </p:nvSpPr>
        <p:spPr>
          <a:xfrm>
            <a:off x="8407423" y="3712845"/>
            <a:ext cx="7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3D802D-3B50-DBD7-9604-DB3F6D567A56}"/>
              </a:ext>
            </a:extLst>
          </p:cNvPr>
          <p:cNvCxnSpPr>
            <a:cxnSpLocks/>
          </p:cNvCxnSpPr>
          <p:nvPr/>
        </p:nvCxnSpPr>
        <p:spPr>
          <a:xfrm flipV="1">
            <a:off x="5073096" y="2194859"/>
            <a:ext cx="647376" cy="66200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A75D7B-C0C5-289D-CB31-0CF455BDF4BB}"/>
              </a:ext>
            </a:extLst>
          </p:cNvPr>
          <p:cNvCxnSpPr>
            <a:cxnSpLocks/>
          </p:cNvCxnSpPr>
          <p:nvPr/>
        </p:nvCxnSpPr>
        <p:spPr>
          <a:xfrm flipV="1">
            <a:off x="5720472" y="1871586"/>
            <a:ext cx="1413394" cy="3232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E778EE-C1FB-537D-B14B-6EBB40B712E6}"/>
              </a:ext>
            </a:extLst>
          </p:cNvPr>
          <p:cNvCxnSpPr>
            <a:cxnSpLocks/>
          </p:cNvCxnSpPr>
          <p:nvPr/>
        </p:nvCxnSpPr>
        <p:spPr>
          <a:xfrm flipV="1">
            <a:off x="5081731" y="2845569"/>
            <a:ext cx="0" cy="274333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C7FFD0-A9F5-4F2E-79D8-6937536AEB2E}"/>
                  </a:ext>
                </a:extLst>
              </p:cNvPr>
              <p:cNvSpPr txBox="1"/>
              <p:nvPr/>
            </p:nvSpPr>
            <p:spPr>
              <a:xfrm>
                <a:off x="4986547" y="5645772"/>
                <a:ext cx="458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156082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C7FFD0-A9F5-4F2E-79D8-6937536AE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547" y="5645772"/>
                <a:ext cx="45811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693CF0-368A-CFD3-5AAA-09D8CF917931}"/>
              </a:ext>
            </a:extLst>
          </p:cNvPr>
          <p:cNvCxnSpPr>
            <a:cxnSpLocks/>
          </p:cNvCxnSpPr>
          <p:nvPr/>
        </p:nvCxnSpPr>
        <p:spPr>
          <a:xfrm flipV="1">
            <a:off x="4882176" y="2845569"/>
            <a:ext cx="197617" cy="8657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4DB48F-B47D-68C3-9B31-799B86482D87}"/>
              </a:ext>
            </a:extLst>
          </p:cNvPr>
          <p:cNvCxnSpPr>
            <a:cxnSpLocks/>
          </p:cNvCxnSpPr>
          <p:nvPr/>
        </p:nvCxnSpPr>
        <p:spPr>
          <a:xfrm flipV="1">
            <a:off x="7142501" y="1442075"/>
            <a:ext cx="98045" cy="4295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50A690-28E5-14F9-ADA4-77927F2CAC25}"/>
              </a:ext>
            </a:extLst>
          </p:cNvPr>
          <p:cNvCxnSpPr>
            <a:cxnSpLocks/>
          </p:cNvCxnSpPr>
          <p:nvPr/>
        </p:nvCxnSpPr>
        <p:spPr>
          <a:xfrm flipV="1">
            <a:off x="5081731" y="1871586"/>
            <a:ext cx="2052135" cy="98596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601E14-A64A-9F8A-1703-83CAEC8C36D4}"/>
              </a:ext>
            </a:extLst>
          </p:cNvPr>
          <p:cNvCxnSpPr>
            <a:cxnSpLocks/>
          </p:cNvCxnSpPr>
          <p:nvPr/>
        </p:nvCxnSpPr>
        <p:spPr>
          <a:xfrm flipV="1">
            <a:off x="7147259" y="1871586"/>
            <a:ext cx="0" cy="371731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735EDC-D26F-DAB3-85B1-2B8D01A9F0E8}"/>
              </a:ext>
            </a:extLst>
          </p:cNvPr>
          <p:cNvCxnSpPr>
            <a:cxnSpLocks/>
          </p:cNvCxnSpPr>
          <p:nvPr/>
        </p:nvCxnSpPr>
        <p:spPr>
          <a:xfrm flipV="1">
            <a:off x="4148074" y="3997150"/>
            <a:ext cx="0" cy="1591755"/>
          </a:xfrm>
          <a:prstGeom prst="straightConnector1">
            <a:avLst/>
          </a:prstGeom>
          <a:ln>
            <a:tailEnd type="stealth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078FE9-1C15-46E1-E3C0-3106FF202B1F}"/>
              </a:ext>
            </a:extLst>
          </p:cNvPr>
          <p:cNvCxnSpPr>
            <a:cxnSpLocks/>
          </p:cNvCxnSpPr>
          <p:nvPr/>
        </p:nvCxnSpPr>
        <p:spPr>
          <a:xfrm>
            <a:off x="4148074" y="5588905"/>
            <a:ext cx="4259349" cy="0"/>
          </a:xfrm>
          <a:prstGeom prst="straightConnector1">
            <a:avLst/>
          </a:prstGeom>
          <a:ln>
            <a:tailEnd type="stealth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AE62E2-D163-6460-399A-64FBC715F88B}"/>
              </a:ext>
            </a:extLst>
          </p:cNvPr>
          <p:cNvSpPr txBox="1"/>
          <p:nvPr/>
        </p:nvSpPr>
        <p:spPr>
          <a:xfrm>
            <a:off x="8407423" y="5473417"/>
            <a:ext cx="71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93AC1C-9E55-A4B0-D48F-ACB154A27741}"/>
              </a:ext>
            </a:extLst>
          </p:cNvPr>
          <p:cNvCxnSpPr>
            <a:cxnSpLocks/>
          </p:cNvCxnSpPr>
          <p:nvPr/>
        </p:nvCxnSpPr>
        <p:spPr>
          <a:xfrm>
            <a:off x="5081731" y="5124701"/>
            <a:ext cx="206552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F1D4C0-6568-562D-E080-4E4D93BA0A69}"/>
              </a:ext>
            </a:extLst>
          </p:cNvPr>
          <p:cNvCxnSpPr>
            <a:cxnSpLocks/>
          </p:cNvCxnSpPr>
          <p:nvPr/>
        </p:nvCxnSpPr>
        <p:spPr>
          <a:xfrm flipH="1" flipV="1">
            <a:off x="4455090" y="4625223"/>
            <a:ext cx="403692" cy="31011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777F09-9030-8B44-8DB0-2FFDD58A8585}"/>
              </a:ext>
            </a:extLst>
          </p:cNvPr>
          <p:cNvCxnSpPr>
            <a:cxnSpLocks/>
          </p:cNvCxnSpPr>
          <p:nvPr/>
        </p:nvCxnSpPr>
        <p:spPr>
          <a:xfrm flipV="1">
            <a:off x="7246239" y="4223528"/>
            <a:ext cx="406271" cy="711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1363AF-5F91-D3E8-CC1E-079719C42DC0}"/>
              </a:ext>
            </a:extLst>
          </p:cNvPr>
          <p:cNvCxnSpPr>
            <a:cxnSpLocks/>
          </p:cNvCxnSpPr>
          <p:nvPr/>
        </p:nvCxnSpPr>
        <p:spPr>
          <a:xfrm flipV="1">
            <a:off x="7240546" y="1442075"/>
            <a:ext cx="0" cy="414683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5DB15E-533B-90BF-9A57-EB19BB7635AB}"/>
              </a:ext>
            </a:extLst>
          </p:cNvPr>
          <p:cNvCxnSpPr>
            <a:cxnSpLocks/>
          </p:cNvCxnSpPr>
          <p:nvPr/>
        </p:nvCxnSpPr>
        <p:spPr>
          <a:xfrm flipV="1">
            <a:off x="4882176" y="3711279"/>
            <a:ext cx="0" cy="18776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6AE52B-6F02-B19B-F81B-A8FEE8EE15EF}"/>
              </a:ext>
            </a:extLst>
          </p:cNvPr>
          <p:cNvCxnSpPr>
            <a:cxnSpLocks/>
          </p:cNvCxnSpPr>
          <p:nvPr/>
        </p:nvCxnSpPr>
        <p:spPr>
          <a:xfrm>
            <a:off x="4878737" y="4945314"/>
            <a:ext cx="201056" cy="17178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C582A3-D6BB-A59D-62F6-A86EE6479618}"/>
              </a:ext>
            </a:extLst>
          </p:cNvPr>
          <p:cNvCxnSpPr>
            <a:cxnSpLocks/>
          </p:cNvCxnSpPr>
          <p:nvPr/>
        </p:nvCxnSpPr>
        <p:spPr>
          <a:xfrm flipV="1">
            <a:off x="7141260" y="4938735"/>
            <a:ext cx="101922" cy="19122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8AA1DD-0A1E-5BD4-C201-C9E3B91087CB}"/>
              </a:ext>
            </a:extLst>
          </p:cNvPr>
          <p:cNvSpPr txBox="1"/>
          <p:nvPr/>
        </p:nvSpPr>
        <p:spPr>
          <a:xfrm>
            <a:off x="2830042" y="3877113"/>
            <a:ext cx="184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Travel cost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0E1BAB-BB54-CFBE-0DB3-C57CFFDA78B9}"/>
              </a:ext>
            </a:extLst>
          </p:cNvPr>
          <p:cNvCxnSpPr>
            <a:cxnSpLocks/>
          </p:cNvCxnSpPr>
          <p:nvPr/>
        </p:nvCxnSpPr>
        <p:spPr>
          <a:xfrm>
            <a:off x="4878737" y="4945314"/>
            <a:ext cx="23618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96D165-72E6-3B19-0178-878BF8D8DC48}"/>
                  </a:ext>
                </a:extLst>
              </p:cNvPr>
              <p:cNvSpPr txBox="1"/>
              <p:nvPr/>
            </p:nvSpPr>
            <p:spPr>
              <a:xfrm>
                <a:off x="5858263" y="2399854"/>
                <a:ext cx="6546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560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156082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96D165-72E6-3B19-0178-878BF8D8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263" y="2399854"/>
                <a:ext cx="6546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39051C8-BE4E-28ED-53A7-B538AA232C33}"/>
              </a:ext>
            </a:extLst>
          </p:cNvPr>
          <p:cNvSpPr/>
          <p:nvPr/>
        </p:nvSpPr>
        <p:spPr>
          <a:xfrm>
            <a:off x="4899999" y="3634902"/>
            <a:ext cx="173097" cy="143586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A3030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97757D-BC51-BC4E-E3A7-2D34DB8D36A8}"/>
              </a:ext>
            </a:extLst>
          </p:cNvPr>
          <p:cNvSpPr/>
          <p:nvPr/>
        </p:nvSpPr>
        <p:spPr>
          <a:xfrm>
            <a:off x="7138183" y="3630308"/>
            <a:ext cx="106680" cy="143586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B7DDC2-6A61-5836-4D76-BAD59AD637CE}"/>
              </a:ext>
            </a:extLst>
          </p:cNvPr>
          <p:cNvSpPr/>
          <p:nvPr/>
        </p:nvSpPr>
        <p:spPr>
          <a:xfrm>
            <a:off x="5125310" y="5512102"/>
            <a:ext cx="2005620" cy="143587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08ACA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DA89E8-7E0D-3DED-A32E-9DA419667AD9}"/>
                  </a:ext>
                </a:extLst>
              </p:cNvPr>
              <p:cNvSpPr txBox="1"/>
              <p:nvPr/>
            </p:nvSpPr>
            <p:spPr>
              <a:xfrm>
                <a:off x="4858782" y="3059668"/>
                <a:ext cx="6546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DA89E8-7E0D-3DED-A32E-9DA419667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782" y="3059668"/>
                <a:ext cx="6546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A08F72-019C-DC3B-7A6A-EC2DA24CFEF4}"/>
                  </a:ext>
                </a:extLst>
              </p:cNvPr>
              <p:cNvSpPr txBox="1"/>
              <p:nvPr/>
            </p:nvSpPr>
            <p:spPr>
              <a:xfrm>
                <a:off x="7004791" y="1459819"/>
                <a:ext cx="6546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A08F72-019C-DC3B-7A6A-EC2DA24CF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791" y="1459819"/>
                <a:ext cx="6546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27F4A0-4838-31BB-285A-317276B69586}"/>
                  </a:ext>
                </a:extLst>
              </p:cNvPr>
              <p:cNvSpPr txBox="1"/>
              <p:nvPr/>
            </p:nvSpPr>
            <p:spPr>
              <a:xfrm>
                <a:off x="6918203" y="5645772"/>
                <a:ext cx="458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156082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27F4A0-4838-31BB-285A-317276B69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203" y="5645772"/>
                <a:ext cx="4581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341A3-B4C0-A819-6B64-611858DA9FCF}"/>
                  </a:ext>
                </a:extLst>
              </p:cNvPr>
              <p:cNvSpPr txBox="1"/>
              <p:nvPr/>
            </p:nvSpPr>
            <p:spPr>
              <a:xfrm>
                <a:off x="4566903" y="3741932"/>
                <a:ext cx="458111" cy="370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341A3-B4C0-A819-6B64-611858DA9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03" y="3741932"/>
                <a:ext cx="458111" cy="3700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2B4FC0-DF3B-FED5-D431-398F963958EE}"/>
                  </a:ext>
                </a:extLst>
              </p:cNvPr>
              <p:cNvSpPr txBox="1"/>
              <p:nvPr/>
            </p:nvSpPr>
            <p:spPr>
              <a:xfrm>
                <a:off x="7194399" y="3741932"/>
                <a:ext cx="458111" cy="370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2B4FC0-DF3B-FED5-D431-398F9639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399" y="3741932"/>
                <a:ext cx="458111" cy="3700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7FC7A9-642D-EF74-1771-2B53EBFA0AD5}"/>
                  </a:ext>
                </a:extLst>
              </p:cNvPr>
              <p:cNvSpPr txBox="1"/>
              <p:nvPr/>
            </p:nvSpPr>
            <p:spPr>
              <a:xfrm>
                <a:off x="4436118" y="4839373"/>
                <a:ext cx="458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sup>
                      </m:sSup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7FC7A9-642D-EF74-1771-2B53EBFA0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18" y="4839373"/>
                <a:ext cx="458111" cy="369332"/>
              </a:xfrm>
              <a:prstGeom prst="rect">
                <a:avLst/>
              </a:prstGeom>
              <a:blipFill>
                <a:blip r:embed="rId9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7F9CF84-C612-569E-8E90-1579B2E75846}"/>
                  </a:ext>
                </a:extLst>
              </p:cNvPr>
              <p:cNvSpPr txBox="1"/>
              <p:nvPr/>
            </p:nvSpPr>
            <p:spPr>
              <a:xfrm>
                <a:off x="5801940" y="5104369"/>
                <a:ext cx="4581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5608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156082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7F9CF84-C612-569E-8E90-1579B2E7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940" y="5104369"/>
                <a:ext cx="458111" cy="369332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DAA252-85D4-DB83-61CD-383E18834A9F}"/>
                  </a:ext>
                </a:extLst>
              </p:cNvPr>
              <p:cNvSpPr txBox="1"/>
              <p:nvPr/>
            </p:nvSpPr>
            <p:spPr>
              <a:xfrm>
                <a:off x="6096000" y="943316"/>
                <a:ext cx="34181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𝑥𝑁</m:t>
                    </m:r>
                  </m:oMath>
                </a14:m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Group 1 CAVs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DAA252-85D4-DB83-61CD-383E18834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43316"/>
                <a:ext cx="3418191" cy="338554"/>
              </a:xfrm>
              <a:prstGeom prst="rect">
                <a:avLst/>
              </a:prstGeom>
              <a:blipFill>
                <a:blip r:embed="rId11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711587-7462-8F30-4678-033CCA84A6D0}"/>
                  </a:ext>
                </a:extLst>
              </p:cNvPr>
              <p:cNvSpPr txBox="1"/>
              <p:nvPr/>
            </p:nvSpPr>
            <p:spPr>
              <a:xfrm>
                <a:off x="4262836" y="6007807"/>
                <a:ext cx="36899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5608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𝑦𝑁</m:t>
                    </m:r>
                  </m:oMath>
                </a14:m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156082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Group 2 CAVs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711587-7462-8F30-4678-033CCA84A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836" y="6007807"/>
                <a:ext cx="3689923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94FAFB-764F-9CD2-94A3-5355C8609BCB}"/>
                  </a:ext>
                </a:extLst>
              </p:cNvPr>
              <p:cNvSpPr txBox="1"/>
              <p:nvPr/>
            </p:nvSpPr>
            <p:spPr>
              <a:xfrm>
                <a:off x="8407422" y="4655323"/>
                <a:ext cx="4330931" cy="722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678BA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solidFill>
                                <a:srgbClr val="678BA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678BA4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678BA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678BA4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678BA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678BA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b="0" i="1" smtClean="0">
                              <a:solidFill>
                                <a:srgbClr val="678BA4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CN" sz="2000" b="0" i="1" smtClean="0">
                              <a:solidFill>
                                <a:srgbClr val="678BA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rgbClr val="678BA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678BA4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678BA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678BA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94FAFB-764F-9CD2-94A3-5355C8609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422" y="4655323"/>
                <a:ext cx="4330931" cy="722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931772-52B9-2D85-BE19-A833B5EC2231}"/>
                  </a:ext>
                </a:extLst>
              </p:cNvPr>
              <p:cNvSpPr txBox="1"/>
              <p:nvPr/>
            </p:nvSpPr>
            <p:spPr>
              <a:xfrm>
                <a:off x="-909012" y="4613399"/>
                <a:ext cx="4933167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A30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A303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A303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A30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CA303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 b="0" i="1" smtClean="0">
                          <a:solidFill>
                            <a:srgbClr val="CA303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CA30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CA30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CA303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CA303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CA303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CA30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CA30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000" b="0" i="1" smtClean="0">
                              <a:solidFill>
                                <a:srgbClr val="CA303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CA30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CA303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CA303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CA30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CA30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CA30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A303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931772-52B9-2D85-BE19-A833B5EC2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9012" y="4613399"/>
                <a:ext cx="4933167" cy="7838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C111502-A840-7375-1E41-7AC49C6B7BFD}"/>
              </a:ext>
            </a:extLst>
          </p:cNvPr>
          <p:cNvSpPr/>
          <p:nvPr/>
        </p:nvSpPr>
        <p:spPr>
          <a:xfrm>
            <a:off x="215217" y="4008445"/>
            <a:ext cx="2471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A3030"/>
                </a:solidFill>
              </a:rPr>
              <a:t>Average travel cost of Group 1 recruits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93A6733-A1D0-DD06-1EC7-77DDF7DC4992}"/>
              </a:ext>
            </a:extLst>
          </p:cNvPr>
          <p:cNvSpPr/>
          <p:nvPr/>
        </p:nvSpPr>
        <p:spPr>
          <a:xfrm>
            <a:off x="9514191" y="3967068"/>
            <a:ext cx="2809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78BA4"/>
                </a:solidFill>
              </a:rPr>
              <a:t>Equilibrium travel cost of remaining commuters  </a:t>
            </a:r>
          </a:p>
        </p:txBody>
      </p:sp>
    </p:spTree>
    <p:extLst>
      <p:ext uri="{BB962C8B-B14F-4D97-AF65-F5344CB8AC3E}">
        <p14:creationId xmlns:p14="http://schemas.microsoft.com/office/powerpoint/2010/main" val="3988583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63E07-8170-11F8-CC4F-C3E3632C1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86A45-9684-A798-2B27-E749D03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First-Best Design 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D336E-11AA-B961-FDAF-30AE999E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2B9B-F4A1-48A4-AD24-71F1AAA4AA64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9A98893-56B9-6660-BB7F-895C3FC3BF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638" y="713516"/>
                <a:ext cx="1222363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𝜌𝜃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</m:d>
                            </m:sub>
                            <m: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𝜅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 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9A98893-56B9-6660-BB7F-895C3FC3BF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38" y="713516"/>
                <a:ext cx="1222363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F144D0C-D133-CF49-84D6-1F4DF954A8AC}"/>
              </a:ext>
            </a:extLst>
          </p:cNvPr>
          <p:cNvSpPr txBox="1"/>
          <p:nvPr/>
        </p:nvSpPr>
        <p:spPr>
          <a:xfrm>
            <a:off x="1214252" y="2617767"/>
            <a:ext cx="312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travel cost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39984E4-D340-83F6-5B59-F0840CFC752E}"/>
              </a:ext>
            </a:extLst>
          </p:cNvPr>
          <p:cNvSpPr/>
          <p:nvPr/>
        </p:nvSpPr>
        <p:spPr>
          <a:xfrm rot="16200000">
            <a:off x="2813366" y="991719"/>
            <a:ext cx="189179" cy="2867089"/>
          </a:xfrm>
          <a:prstGeom prst="lef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kern="0">
              <a:solidFill>
                <a:prstClr val="black"/>
              </a:solidFill>
              <a:latin typeface="Aptos" panose="02110004020202020204"/>
              <a:ea typeface="等线" panose="02010600030101010101" pitchFamily="2" charset="-122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89E7E-17D0-93BF-D5B3-44C3675550B3}"/>
              </a:ext>
            </a:extLst>
          </p:cNvPr>
          <p:cNvSpPr txBox="1"/>
          <p:nvPr/>
        </p:nvSpPr>
        <p:spPr>
          <a:xfrm>
            <a:off x="5609836" y="2551749"/>
            <a:ext cx="312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cost of agency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25A0AD3-2658-57C6-026B-104B06C360B6}"/>
              </a:ext>
            </a:extLst>
          </p:cNvPr>
          <p:cNvSpPr/>
          <p:nvPr/>
        </p:nvSpPr>
        <p:spPr>
          <a:xfrm rot="16200000">
            <a:off x="7202656" y="-296820"/>
            <a:ext cx="114733" cy="5388017"/>
          </a:xfrm>
          <a:prstGeom prst="lef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kern="0">
              <a:solidFill>
                <a:prstClr val="black"/>
              </a:solidFill>
              <a:latin typeface="Aptos" panose="02110004020202020204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1212A52-7EAE-E60C-8E50-CC62F356FF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281" y="4099261"/>
                <a:ext cx="11453485" cy="2210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-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rbel" panose="020B0503020204020204" pitchFamily="34" charset="0"/>
                  <a:buChar char="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None/>
                </a:pPr>
                <a:r>
                  <a:rPr lang="en-US" altLang="zh-CN" dirty="0"/>
                  <a:t>Specification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dirty="0"/>
                  <a:t>The smoothing effect is marginal increasing</a:t>
                </a:r>
              </a:p>
              <a:p>
                <a:pPr marL="0" indent="0" fontAlgn="auto"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dirty="0"/>
                  <a:t>Uniformly distributed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 fontAlgn="auto"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endParaRPr lang="en-US" altLang="zh-CN" dirty="0"/>
              </a:p>
              <a:p>
                <a:pPr marL="0" indent="0" fontAlgn="auto">
                  <a:spcBef>
                    <a:spcPts val="22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1212A52-7EAE-E60C-8E50-CC62F356F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81" y="4099261"/>
                <a:ext cx="11453485" cy="2210088"/>
              </a:xfrm>
              <a:prstGeom prst="rect">
                <a:avLst/>
              </a:prstGeom>
              <a:blipFill>
                <a:blip r:embed="rId4"/>
                <a:stretch>
                  <a:fillRect l="-1064" t="-4408" b="-7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D10AD9D-74EE-0C7B-56EF-61D8F25528FA}"/>
              </a:ext>
            </a:extLst>
          </p:cNvPr>
          <p:cNvGrpSpPr/>
          <p:nvPr/>
        </p:nvGrpSpPr>
        <p:grpSpPr>
          <a:xfrm>
            <a:off x="8111283" y="3992057"/>
            <a:ext cx="3726930" cy="1879710"/>
            <a:chOff x="8213356" y="3815327"/>
            <a:chExt cx="3726930" cy="187971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EB7E86-D7E2-2C05-36E7-59ACF0C59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6483" y="4180507"/>
              <a:ext cx="0" cy="1091668"/>
            </a:xfrm>
            <a:prstGeom prst="straightConnector1">
              <a:avLst/>
            </a:prstGeom>
            <a:ln>
              <a:tailEnd type="stealth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918A32-D82C-6CBE-7792-B80D9F35E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6483" y="5269000"/>
              <a:ext cx="1436233" cy="3175"/>
            </a:xfrm>
            <a:prstGeom prst="straightConnector1">
              <a:avLst/>
            </a:prstGeom>
            <a:ln>
              <a:tailEnd type="stealth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B1B634-BC64-7BBE-6749-67C14062A79B}"/>
                    </a:ext>
                  </a:extLst>
                </p:cNvPr>
                <p:cNvSpPr txBox="1"/>
                <p:nvPr/>
              </p:nvSpPr>
              <p:spPr>
                <a:xfrm>
                  <a:off x="8213356" y="3815327"/>
                  <a:ext cx="18427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Capacity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</m:oMath>
                  </a14:m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B1B634-BC64-7BBE-6749-67C14062A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3356" y="3815327"/>
                  <a:ext cx="184274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980"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D2CD0EA-ED53-18D0-FD58-D6D35F8B34A6}"/>
                    </a:ext>
                  </a:extLst>
                </p:cNvPr>
                <p:cNvSpPr txBox="1"/>
                <p:nvPr/>
              </p:nvSpPr>
              <p:spPr>
                <a:xfrm>
                  <a:off x="10274509" y="5325705"/>
                  <a:ext cx="16657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800" noProof="0" dirty="0">
                      <a:solidFill>
                        <a:prstClr val="black"/>
                      </a:solidFill>
                      <a:latin typeface="Aptos" panose="02110004020202020204"/>
                      <a:cs typeface="+mn-cs"/>
                    </a:rPr>
                    <a:t>Control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rate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</m:oMath>
                  </a14:m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D2CD0EA-ED53-18D0-FD58-D6D35F8B3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4509" y="5325705"/>
                  <a:ext cx="166577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297"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B10DAB-B88B-0944-9E32-8579C0540F72}"/>
                </a:ext>
              </a:extLst>
            </p:cNvPr>
            <p:cNvSpPr/>
            <p:nvPr/>
          </p:nvSpPr>
          <p:spPr>
            <a:xfrm>
              <a:off x="9356482" y="4414124"/>
              <a:ext cx="1080715" cy="729673"/>
            </a:xfrm>
            <a:custGeom>
              <a:avLst/>
              <a:gdLst>
                <a:gd name="connsiteX0" fmla="*/ 0 w 748146"/>
                <a:gd name="connsiteY0" fmla="*/ 729673 h 729673"/>
                <a:gd name="connsiteX1" fmla="*/ 175491 w 748146"/>
                <a:gd name="connsiteY1" fmla="*/ 701964 h 729673"/>
                <a:gd name="connsiteX2" fmla="*/ 350982 w 748146"/>
                <a:gd name="connsiteY2" fmla="*/ 609600 h 729673"/>
                <a:gd name="connsiteX3" fmla="*/ 554182 w 748146"/>
                <a:gd name="connsiteY3" fmla="*/ 443345 h 729673"/>
                <a:gd name="connsiteX4" fmla="*/ 655782 w 748146"/>
                <a:gd name="connsiteY4" fmla="*/ 295564 h 729673"/>
                <a:gd name="connsiteX5" fmla="*/ 711200 w 748146"/>
                <a:gd name="connsiteY5" fmla="*/ 147782 h 729673"/>
                <a:gd name="connsiteX6" fmla="*/ 748146 w 748146"/>
                <a:gd name="connsiteY6" fmla="*/ 0 h 72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8146" h="729673">
                  <a:moveTo>
                    <a:pt x="0" y="729673"/>
                  </a:moveTo>
                  <a:cubicBezTo>
                    <a:pt x="58497" y="725824"/>
                    <a:pt x="116994" y="721976"/>
                    <a:pt x="175491" y="701964"/>
                  </a:cubicBezTo>
                  <a:cubicBezTo>
                    <a:pt x="233988" y="681952"/>
                    <a:pt x="287867" y="652703"/>
                    <a:pt x="350982" y="609600"/>
                  </a:cubicBezTo>
                  <a:cubicBezTo>
                    <a:pt x="414097" y="566497"/>
                    <a:pt x="503382" y="495684"/>
                    <a:pt x="554182" y="443345"/>
                  </a:cubicBezTo>
                  <a:cubicBezTo>
                    <a:pt x="604982" y="391006"/>
                    <a:pt x="629612" y="344825"/>
                    <a:pt x="655782" y="295564"/>
                  </a:cubicBezTo>
                  <a:cubicBezTo>
                    <a:pt x="681952" y="246303"/>
                    <a:pt x="695806" y="197043"/>
                    <a:pt x="711200" y="147782"/>
                  </a:cubicBezTo>
                  <a:cubicBezTo>
                    <a:pt x="726594" y="98521"/>
                    <a:pt x="737370" y="49260"/>
                    <a:pt x="74814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2DD3F48-883E-D721-0B42-E815B2790BB1}"/>
                    </a:ext>
                  </a:extLst>
                </p:cNvPr>
                <p:cNvSpPr txBox="1"/>
                <p:nvPr/>
              </p:nvSpPr>
              <p:spPr>
                <a:xfrm>
                  <a:off x="8275761" y="4902843"/>
                  <a:ext cx="14200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F2801A8-08B3-08D7-0E61-9ED888FC43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5761" y="4902843"/>
                  <a:ext cx="142009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2566F45-2CE8-9F5C-C917-E740380792B7}"/>
                    </a:ext>
                  </a:extLst>
                </p:cNvPr>
                <p:cNvSpPr txBox="1"/>
                <p:nvPr/>
              </p:nvSpPr>
              <p:spPr>
                <a:xfrm>
                  <a:off x="9906926" y="4045570"/>
                  <a:ext cx="2033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1,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2566F45-2CE8-9F5C-C917-E7403807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926" y="4045570"/>
                  <a:ext cx="203336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D4D244B-2662-A92F-E9D8-036B9210567B}"/>
              </a:ext>
            </a:extLst>
          </p:cNvPr>
          <p:cNvSpPr txBox="1"/>
          <p:nvPr/>
        </p:nvSpPr>
        <p:spPr>
          <a:xfrm>
            <a:off x="9804853" y="2513214"/>
            <a:ext cx="2694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prstClr val="black"/>
                </a:solidFill>
                <a:latin typeface="Aptos" panose="02110004020202020204"/>
                <a:cs typeface="+mn-cs"/>
              </a:rPr>
              <a:t>Operation cost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055B682-7EFF-09F4-009D-9FBEE9775A0B}"/>
              </a:ext>
            </a:extLst>
          </p:cNvPr>
          <p:cNvSpPr/>
          <p:nvPr/>
        </p:nvSpPr>
        <p:spPr>
          <a:xfrm rot="16200000">
            <a:off x="11178540" y="1806360"/>
            <a:ext cx="139450" cy="1115244"/>
          </a:xfrm>
          <a:prstGeom prst="lef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3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0040" y="838517"/>
            <a:ext cx="11551920" cy="52244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Minghui</a:t>
            </a:r>
            <a:r>
              <a:rPr lang="en-US" b="1" dirty="0"/>
              <a:t> Wu</a:t>
            </a:r>
            <a:r>
              <a:rPr lang="en-US" dirty="0"/>
              <a:t>, Richard Lee, Xi Lin, and Jeff Scruggs, University of Michigan, Ann Arbor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Zhibin</a:t>
            </a:r>
            <a:r>
              <a:rPr lang="en-US" dirty="0"/>
              <a:t> Chen, New York University Shanghai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Jerry Lynch, Duke University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Meng Li, Tsinghua University</a:t>
            </a:r>
          </a:p>
        </p:txBody>
      </p:sp>
    </p:spTree>
    <p:extLst>
      <p:ext uri="{BB962C8B-B14F-4D97-AF65-F5344CB8AC3E}">
        <p14:creationId xmlns:p14="http://schemas.microsoft.com/office/powerpoint/2010/main" val="3184199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96A03-E844-923D-3CE2-489417DB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26BB-3495-6177-0337-70C271EE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Analytical Solutions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44F39-CF51-7C09-D84D-C1564BFD1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1022350"/>
                <a:ext cx="11551920" cy="572611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𝜃𝛿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𝐷𝑑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,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altLang="zh-CN" sz="2400" dirty="0"/>
                  <a:t>,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𝐷𝑑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𝑟𝐷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</a:p>
              <a:p>
                <a:pPr marL="0" indent="0">
                  <a:buNone/>
                </a:pP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𝑐𝑙𝑎𝑚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600" b="1" i="1" dirty="0"/>
                  <a:t>Optimal incentives</a:t>
                </a:r>
                <a:r>
                  <a:rPr lang="en-US" altLang="zh-CN" sz="2400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44F39-CF51-7C09-D84D-C1564BFD1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1022350"/>
                <a:ext cx="11551920" cy="5726113"/>
              </a:xfrm>
              <a:blipFill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20908-A102-5210-6075-DA4045AA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2B9B-F4A1-48A4-AD24-71F1AAA4AA64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FB7A692-B820-FB86-229E-42E161044F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8046769"/>
                  </p:ext>
                </p:extLst>
              </p:nvPr>
            </p:nvGraphicFramePr>
            <p:xfrm>
              <a:off x="882158" y="657754"/>
              <a:ext cx="10427684" cy="2390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70">
                      <a:extLst>
                        <a:ext uri="{9D8B030D-6E8A-4147-A177-3AD203B41FA5}">
                          <a16:colId xmlns:a16="http://schemas.microsoft.com/office/drawing/2014/main" val="2821561883"/>
                        </a:ext>
                      </a:extLst>
                    </a:gridCol>
                    <a:gridCol w="2022162">
                      <a:extLst>
                        <a:ext uri="{9D8B030D-6E8A-4147-A177-3AD203B41FA5}">
                          <a16:colId xmlns:a16="http://schemas.microsoft.com/office/drawing/2014/main" val="2644798074"/>
                        </a:ext>
                      </a:extLst>
                    </a:gridCol>
                    <a:gridCol w="3376628">
                      <a:extLst>
                        <a:ext uri="{9D8B030D-6E8A-4147-A177-3AD203B41FA5}">
                          <a16:colId xmlns:a16="http://schemas.microsoft.com/office/drawing/2014/main" val="2465846340"/>
                        </a:ext>
                      </a:extLst>
                    </a:gridCol>
                    <a:gridCol w="3361924">
                      <a:extLst>
                        <a:ext uri="{9D8B030D-6E8A-4147-A177-3AD203B41FA5}">
                          <a16:colId xmlns:a16="http://schemas.microsoft.com/office/drawing/2014/main" val="2411787748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Conditions</a:t>
                          </a:r>
                          <a:endParaRPr lang="zh-CN" altLang="en-US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1" i="1" kern="12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kern="12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sz="2400" b="1" i="1" kern="12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1" i="1" kern="12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kern="12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sz="2400" b="1" i="1" kern="12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620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8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𝑐𝑙𝑎𝑚</m:t>
                                </m:r>
                                <m:sSub>
                                  <m:sSubPr>
                                    <m:ctrlP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0,</m:t>
                                        </m:r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095527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0,</m:t>
                                    </m:r>
                                    <m: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𝑐𝑙𝑎𝑚</m:t>
                                </m:r>
                                <m:sSub>
                                  <m:sSubPr>
                                    <m:ctrlP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0,</m:t>
                                        </m:r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925610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≥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𝑐𝑙𝑎𝑚</m:t>
                                </m:r>
                                <m:sSub>
                                  <m:sSubPr>
                                    <m:ctrlP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0,</m:t>
                                        </m:r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𝐴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𝑐𝑙𝑎𝑚</m:t>
                                </m:r>
                                <m:sSub>
                                  <m:sSubPr>
                                    <m:ctrlP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0,</m:t>
                                        </m:r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𝐴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0942764"/>
                      </a:ext>
                    </a:extLst>
                  </a:tr>
                  <a:tr h="385779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≥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𝑐𝑙𝑎𝑚</m:t>
                                </m:r>
                                <m:sSub>
                                  <m:sSubPr>
                                    <m:ctrlP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0,</m:t>
                                        </m:r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𝐴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𝑐𝑙𝑎𝑚</m:t>
                                </m:r>
                                <m:sSub>
                                  <m:sSubPr>
                                    <m:ctrlP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0,</m:t>
                                        </m:r>
                                        <m:r>
                                          <a:rPr lang="en-US" altLang="zh-CN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𝐴</m:t>
                                </m:r>
                                <m:r>
                                  <a:rPr lang="en-US" altLang="zh-CN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3868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FB7A692-B820-FB86-229E-42E161044F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8046769"/>
                  </p:ext>
                </p:extLst>
              </p:nvPr>
            </p:nvGraphicFramePr>
            <p:xfrm>
              <a:off x="882158" y="657754"/>
              <a:ext cx="10427684" cy="2390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70">
                      <a:extLst>
                        <a:ext uri="{9D8B030D-6E8A-4147-A177-3AD203B41FA5}">
                          <a16:colId xmlns:a16="http://schemas.microsoft.com/office/drawing/2014/main" val="2821561883"/>
                        </a:ext>
                      </a:extLst>
                    </a:gridCol>
                    <a:gridCol w="2022162">
                      <a:extLst>
                        <a:ext uri="{9D8B030D-6E8A-4147-A177-3AD203B41FA5}">
                          <a16:colId xmlns:a16="http://schemas.microsoft.com/office/drawing/2014/main" val="2644798074"/>
                        </a:ext>
                      </a:extLst>
                    </a:gridCol>
                    <a:gridCol w="3376628">
                      <a:extLst>
                        <a:ext uri="{9D8B030D-6E8A-4147-A177-3AD203B41FA5}">
                          <a16:colId xmlns:a16="http://schemas.microsoft.com/office/drawing/2014/main" val="2465846340"/>
                        </a:ext>
                      </a:extLst>
                    </a:gridCol>
                    <a:gridCol w="3361924">
                      <a:extLst>
                        <a:ext uri="{9D8B030D-6E8A-4147-A177-3AD203B41FA5}">
                          <a16:colId xmlns:a16="http://schemas.microsoft.com/office/drawing/2014/main" val="2411787748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Conditions</a:t>
                          </a:r>
                          <a:endParaRPr lang="zh-CN" altLang="en-US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9567" t="-9333" r="-100361" b="-43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0326" t="-9333" r="-725" b="-43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62035"/>
                      </a:ext>
                    </a:extLst>
                  </a:tr>
                  <a:tr h="483426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5" t="-102500" r="-183168" b="-3112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8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9567" t="-102500" r="-100361" b="-3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0326" t="-102500" r="-725" b="-31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0955279"/>
                      </a:ext>
                    </a:extLst>
                  </a:tr>
                  <a:tr h="483426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5" t="-101887" r="-526277" b="-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2831" t="-202500" r="-334337" b="-2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9567" t="-202500" r="-100361" b="-2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0326" t="-202500" r="-725" b="-21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256101"/>
                      </a:ext>
                    </a:extLst>
                  </a:tr>
                  <a:tr h="48342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2831" t="-306329" r="-334337" b="-1139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9567" t="-306329" r="-100361" b="-1139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0326" t="-306329" r="-725" b="-1139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0942764"/>
                      </a:ext>
                    </a:extLst>
                  </a:tr>
                  <a:tr h="483426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5" t="-401250" r="-183168" b="-12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9567" t="-401250" r="-100361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0326" t="-401250" r="-725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8683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77F7EA2-CE51-C0B6-6584-6F205F87C752}"/>
              </a:ext>
            </a:extLst>
          </p:cNvPr>
          <p:cNvSpPr txBox="1"/>
          <p:nvPr/>
        </p:nvSpPr>
        <p:spPr>
          <a:xfrm>
            <a:off x="0" y="3070911"/>
            <a:ext cx="6665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A3030"/>
                </a:solidFill>
              </a:rPr>
              <a:t>Unconstrained recruitment target for Group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8348ED-A2D0-2908-282E-96FAD7C6C632}"/>
              </a:ext>
            </a:extLst>
          </p:cNvPr>
          <p:cNvCxnSpPr/>
          <p:nvPr/>
        </p:nvCxnSpPr>
        <p:spPr>
          <a:xfrm flipH="1" flipV="1">
            <a:off x="1528997" y="3462496"/>
            <a:ext cx="119921" cy="3521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9D2AD5-E3DC-145E-3210-BC2775C2B213}"/>
              </a:ext>
            </a:extLst>
          </p:cNvPr>
          <p:cNvCxnSpPr>
            <a:cxnSpLocks/>
          </p:cNvCxnSpPr>
          <p:nvPr/>
        </p:nvCxnSpPr>
        <p:spPr>
          <a:xfrm flipV="1">
            <a:off x="4767580" y="3366804"/>
            <a:ext cx="491700" cy="3865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E4952A-B2F4-75C9-9C20-42D788B43A9A}"/>
              </a:ext>
            </a:extLst>
          </p:cNvPr>
          <p:cNvSpPr txBox="1"/>
          <p:nvPr/>
        </p:nvSpPr>
        <p:spPr>
          <a:xfrm>
            <a:off x="4349646" y="3093164"/>
            <a:ext cx="6665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A3030"/>
                </a:solidFill>
              </a:rPr>
              <a:t>Unconstrained total recruitment target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74622-330C-F85E-F629-C6BC65BD85ED}"/>
              </a:ext>
            </a:extLst>
          </p:cNvPr>
          <p:cNvSpPr txBox="1"/>
          <p:nvPr/>
        </p:nvSpPr>
        <p:spPr>
          <a:xfrm>
            <a:off x="8061251" y="2991263"/>
            <a:ext cx="3854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A3030"/>
                </a:solidFill>
              </a:rPr>
              <a:t>Adjusted recruitment target for Group 1 with Group 2 not being activated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D442D3-35D9-57CB-A672-F0C9B426A56C}"/>
              </a:ext>
            </a:extLst>
          </p:cNvPr>
          <p:cNvCxnSpPr>
            <a:cxnSpLocks/>
          </p:cNvCxnSpPr>
          <p:nvPr/>
        </p:nvCxnSpPr>
        <p:spPr>
          <a:xfrm flipH="1" flipV="1">
            <a:off x="8512342" y="3638579"/>
            <a:ext cx="264695" cy="2295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8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F277-DD06-6D3C-0E7B-53AE7484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Managerial Insights – Economic Feasibility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391-D5AF-9AE8-6A6A-67A77F5F5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613" y="781567"/>
                <a:ext cx="11551920" cy="529486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The incentive scheme is always active if there exist drivers whose cost of agency is sufficiently small (e.g., the lower bound of the cost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) and the unit operation cost is sufficiently low compared to the equilibrium travel cost 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𝛿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dirty="0"/>
                  <a:t>No recruitment arises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. </a:t>
                </a:r>
                <a:r>
                  <a:rPr lang="en-US" b="0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these inequalities cannot hold simultaneously if both conditions are met </a:t>
                </a:r>
              </a:p>
              <a:p>
                <a:r>
                  <a:rPr lang="en-US" dirty="0"/>
                  <a:t>Empirical studies indicate that more than 60% of people are willing to take prosocial actions when there is no personal cost. This suggests a high likelihood of the existence of drivers with sufficiently low or zero agency costs.</a:t>
                </a:r>
              </a:p>
              <a:p>
                <a:r>
                  <a:rPr lang="en-US" b="1" dirty="0"/>
                  <a:t>Recruiting CAVs for participatory traffic control likely makes economic sense for rush hour congestion management.…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391-D5AF-9AE8-6A6A-67A77F5F5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613" y="781567"/>
                <a:ext cx="11551920" cy="5294865"/>
              </a:xfrm>
              <a:blipFill>
                <a:blip r:embed="rId2"/>
                <a:stretch>
                  <a:fillRect l="-950" t="-1841" r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06B51-475C-8E63-BDFC-53EA69DB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78FA-456B-5113-2D55-29DA53B9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8A1A-6917-D3F1-6757-E2768F10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2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F277-DD06-6D3C-0E7B-53AE7484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Managerial Insights – Economic Feasibility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1391-D5AF-9AE8-6A6A-67A77F5F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838516"/>
            <a:ext cx="11551920" cy="5407009"/>
          </a:xfrm>
        </p:spPr>
        <p:txBody>
          <a:bodyPr>
            <a:normAutofit/>
          </a:bodyPr>
          <a:lstStyle/>
          <a:p>
            <a:r>
              <a:rPr lang="en-US" altLang="zh-CN" sz="3000" dirty="0"/>
              <a:t>…. </a:t>
            </a:r>
            <a:r>
              <a:rPr lang="en-US" altLang="zh-CN" sz="3000" b="1" dirty="0"/>
              <a:t>especially in large cities!</a:t>
            </a:r>
          </a:p>
          <a:p>
            <a:pPr lvl="1"/>
            <a:r>
              <a:rPr lang="en-US" sz="2900" dirty="0"/>
              <a:t>The number of recruits increases as </a:t>
            </a:r>
            <a:r>
              <a:rPr lang="en-US" sz="2900" i="1" dirty="0"/>
              <a:t>N </a:t>
            </a:r>
            <a:r>
              <a:rPr lang="en-US" sz="2900" dirty="0"/>
              <a:t>increases </a:t>
            </a:r>
            <a:endParaRPr lang="en-US" sz="2900" i="1" dirty="0"/>
          </a:p>
          <a:p>
            <a:pPr lvl="1"/>
            <a:endParaRPr lang="en-US" sz="2900" dirty="0"/>
          </a:p>
          <a:p>
            <a:endParaRPr lang="en-US" sz="3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In high-demand scenarios, travel cost dominates, and participatory control offers greater leverage to reduce the total cost</a:t>
            </a:r>
            <a:endParaRPr lang="en-US" sz="3800" dirty="0"/>
          </a:p>
          <a:p>
            <a:endParaRPr lang="en-US" sz="3800" dirty="0"/>
          </a:p>
          <a:p>
            <a:pPr lvl="1"/>
            <a:endParaRPr lang="en-US" sz="3400" dirty="0"/>
          </a:p>
          <a:p>
            <a:pPr marL="0" indent="0">
              <a:buNone/>
            </a:pPr>
            <a:endParaRPr lang="en-US" sz="38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06B51-475C-8E63-BDFC-53EA69DB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78FA-456B-5113-2D55-29DA53B9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8A1A-6917-D3F1-6757-E2768F10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6AE3F-CABE-B724-1A64-E5A488194591}"/>
                  </a:ext>
                </a:extLst>
              </p:cNvPr>
              <p:cNvSpPr txBox="1"/>
              <p:nvPr/>
            </p:nvSpPr>
            <p:spPr>
              <a:xfrm>
                <a:off x="780068" y="4323883"/>
                <a:ext cx="10339442" cy="1030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𝜌𝜃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</m:d>
                            </m:sub>
                            <m: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</m:d>
                            </m:sup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e>
                          </m:nary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𝜅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6AE3F-CABE-B724-1A64-E5A48819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68" y="4323883"/>
                <a:ext cx="10339442" cy="10304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B5D117-DA56-649A-5809-E545FE213830}"/>
                  </a:ext>
                </a:extLst>
              </p:cNvPr>
              <p:cNvSpPr txBox="1"/>
              <p:nvPr/>
            </p:nvSpPr>
            <p:spPr>
              <a:xfrm>
                <a:off x="2318915" y="2008303"/>
                <a:ext cx="6097002" cy="89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𝜃𝛿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𝜃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B5D117-DA56-649A-5809-E545FE21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15" y="2008303"/>
                <a:ext cx="6097002" cy="892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6F7D15-0BD3-81B8-481F-FA4B986C2209}"/>
              </a:ext>
            </a:extLst>
          </p:cNvPr>
          <p:cNvSpPr txBox="1"/>
          <p:nvPr/>
        </p:nvSpPr>
        <p:spPr>
          <a:xfrm>
            <a:off x="907288" y="5834818"/>
            <a:ext cx="312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travel cost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222E6BF-435C-966F-890D-05A486E5FEC0}"/>
              </a:ext>
            </a:extLst>
          </p:cNvPr>
          <p:cNvSpPr/>
          <p:nvPr/>
        </p:nvSpPr>
        <p:spPr>
          <a:xfrm rot="16200000">
            <a:off x="2416325" y="4118692"/>
            <a:ext cx="369333" cy="2867089"/>
          </a:xfrm>
          <a:prstGeom prst="lef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kern="0">
              <a:solidFill>
                <a:prstClr val="black"/>
              </a:solidFill>
              <a:latin typeface="Aptos" panose="02110004020202020204"/>
              <a:ea typeface="等线" panose="02010600030101010101" pitchFamily="2" charset="-122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59CB0-8D38-5BF7-4EDF-409DC231ABA6}"/>
              </a:ext>
            </a:extLst>
          </p:cNvPr>
          <p:cNvSpPr txBox="1"/>
          <p:nvPr/>
        </p:nvSpPr>
        <p:spPr>
          <a:xfrm>
            <a:off x="5302872" y="5768800"/>
            <a:ext cx="312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cost of agency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A5C48FC-7CC1-EE92-CA57-B5F17D6BCAB0}"/>
              </a:ext>
            </a:extLst>
          </p:cNvPr>
          <p:cNvSpPr/>
          <p:nvPr/>
        </p:nvSpPr>
        <p:spPr>
          <a:xfrm rot="16200000">
            <a:off x="6550919" y="3243957"/>
            <a:ext cx="303616" cy="4524417"/>
          </a:xfrm>
          <a:prstGeom prst="lef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kern="0">
              <a:solidFill>
                <a:prstClr val="black"/>
              </a:solidFill>
              <a:latin typeface="Aptos" panose="02110004020202020204"/>
              <a:ea typeface="等线" panose="0201060003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9DB825-B313-CDB2-09FC-0152932451D1}"/>
              </a:ext>
            </a:extLst>
          </p:cNvPr>
          <p:cNvSpPr txBox="1"/>
          <p:nvPr/>
        </p:nvSpPr>
        <p:spPr>
          <a:xfrm>
            <a:off x="8964936" y="5746940"/>
            <a:ext cx="2694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prstClr val="black"/>
                </a:solidFill>
                <a:latin typeface="Aptos" panose="02110004020202020204"/>
                <a:cs typeface="+mn-cs"/>
              </a:rPr>
              <a:t>Operation cost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93D0FEE2-E8A4-30A9-CE8F-DBAAEE23C4FD}"/>
              </a:ext>
            </a:extLst>
          </p:cNvPr>
          <p:cNvSpPr/>
          <p:nvPr/>
        </p:nvSpPr>
        <p:spPr>
          <a:xfrm rot="16200000">
            <a:off x="10135513" y="4937470"/>
            <a:ext cx="303617" cy="1115244"/>
          </a:xfrm>
          <a:prstGeom prst="lef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060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F277-DD06-6D3C-0E7B-53AE7484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Managerial Insights – Hiring Strategy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391-D5AF-9AE8-6A6A-67A77F5F5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816768"/>
                <a:ext cx="11075454" cy="52244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We should generally prioritize recruiting Group 1, even though they are more costly to hire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sz="2800" dirty="0"/>
                  <a:t>This preference is driven by their marginally increasing smoothing effect and the presence of drivers with low agency costs. </a:t>
                </a:r>
              </a:p>
              <a:p>
                <a:pPr lvl="1"/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we always have Group 1 recruits. Positioning them at the shoulders, where the mixing rate is 100%, yields the greatest benefits.</a:t>
                </a:r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391-D5AF-9AE8-6A6A-67A77F5F5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816768"/>
                <a:ext cx="11075454" cy="5224463"/>
              </a:xfrm>
              <a:blipFill>
                <a:blip r:embed="rId2"/>
                <a:stretch>
                  <a:fillRect l="-991" t="-1984" r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06B51-475C-8E63-BDFC-53EA69DB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78FA-456B-5113-2D55-29DA53B9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8A1A-6917-D3F1-6757-E2768F10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D991F-A247-2484-60BF-40FF144A1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033" y="3767328"/>
            <a:ext cx="3986927" cy="26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35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F277-DD06-6D3C-0E7B-53AE7484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Managerial Insights – Hiring Strategy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391-D5AF-9AE8-6A6A-67A77F5F5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040" y="838517"/>
                <a:ext cx="11551920" cy="52244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b="1" dirty="0"/>
                  <a:t>The recruitment focus shifts toward Group 2 as the smoothing effect becomes stronger</a:t>
                </a:r>
                <a:endParaRPr lang="en-US" b="1" dirty="0"/>
              </a:p>
              <a:p>
                <a:pPr lvl="1"/>
                <a:r>
                  <a:rPr lang="en-US" dirty="0"/>
                  <a:t>A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leads to more recruits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On the other hand, a higher 𝑟 leads to fewer recruits in Group 1, implying that the share of Group 1 in the recruits drops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When 𝑟 increases, recruiting Group 2 becomes more cost-effective, as they are less costly but become more effective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391-D5AF-9AE8-6A6A-67A77F5F5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838517"/>
                <a:ext cx="11551920" cy="5224463"/>
              </a:xfrm>
              <a:blipFill>
                <a:blip r:embed="rId2"/>
                <a:stretch>
                  <a:fillRect l="-950" t="-2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06B51-475C-8E63-BDFC-53EA69DB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78FA-456B-5113-2D55-29DA53B9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8A1A-6917-D3F1-6757-E2768F10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B78E13-3E8B-F3BE-2671-1CE4BA229971}"/>
                  </a:ext>
                </a:extLst>
              </p:cNvPr>
              <p:cNvSpPr txBox="1"/>
              <p:nvPr/>
            </p:nvSpPr>
            <p:spPr>
              <a:xfrm>
                <a:off x="2248619" y="2032641"/>
                <a:ext cx="6097002" cy="89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𝜃𝛿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𝑟𝐷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𝜃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B78E13-3E8B-F3BE-2671-1CE4BA229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619" y="2032641"/>
                <a:ext cx="6097002" cy="892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808DCD-FCA4-0BEF-BF60-1C2FA52C91E9}"/>
                  </a:ext>
                </a:extLst>
              </p:cNvPr>
              <p:cNvSpPr txBox="1"/>
              <p:nvPr/>
            </p:nvSpPr>
            <p:spPr>
              <a:xfrm>
                <a:off x="2373589" y="3848325"/>
                <a:ext cx="6094562" cy="931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𝜃𝛿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𝐷𝑑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𝑟𝐷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808DCD-FCA4-0BEF-BF60-1C2FA52C9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589" y="3848325"/>
                <a:ext cx="6094562" cy="931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646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D5458-C4FA-B9C1-148F-835B2A49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309F-BF42-FC3C-5A57-8D3D3F0B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Numerical Validation 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52E18-6F4B-A36C-CCE9-7B91CDBC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2B9B-F4A1-48A4-AD24-71F1AAA4AA64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B0845C-6998-45FE-12DD-2E8A56440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00288"/>
              </p:ext>
            </p:extLst>
          </p:nvPr>
        </p:nvGraphicFramePr>
        <p:xfrm>
          <a:off x="3817620" y="617373"/>
          <a:ext cx="81865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103">
                  <a:extLst>
                    <a:ext uri="{9D8B030D-6E8A-4147-A177-3AD203B41FA5}">
                      <a16:colId xmlns:a16="http://schemas.microsoft.com/office/drawing/2014/main" val="1195225255"/>
                    </a:ext>
                  </a:extLst>
                </a:gridCol>
                <a:gridCol w="1976573">
                  <a:extLst>
                    <a:ext uri="{9D8B030D-6E8A-4147-A177-3AD203B41FA5}">
                      <a16:colId xmlns:a16="http://schemas.microsoft.com/office/drawing/2014/main" val="831055308"/>
                    </a:ext>
                  </a:extLst>
                </a:gridCol>
                <a:gridCol w="1628278">
                  <a:extLst>
                    <a:ext uri="{9D8B030D-6E8A-4147-A177-3AD203B41FA5}">
                      <a16:colId xmlns:a16="http://schemas.microsoft.com/office/drawing/2014/main" val="2292043801"/>
                    </a:ext>
                  </a:extLst>
                </a:gridCol>
                <a:gridCol w="1637316">
                  <a:extLst>
                    <a:ext uri="{9D8B030D-6E8A-4147-A177-3AD203B41FA5}">
                      <a16:colId xmlns:a16="http://schemas.microsoft.com/office/drawing/2014/main" val="575569183"/>
                    </a:ext>
                  </a:extLst>
                </a:gridCol>
                <a:gridCol w="1637316">
                  <a:extLst>
                    <a:ext uri="{9D8B030D-6E8A-4147-A177-3AD203B41FA5}">
                      <a16:colId xmlns:a16="http://schemas.microsoft.com/office/drawing/2014/main" val="3997721934"/>
                    </a:ext>
                  </a:extLst>
                </a:gridCol>
              </a:tblGrid>
              <a:tr h="331045">
                <a:tc rowSpan="2"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A3030"/>
                        </a:solidFill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Scenarios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Smoothing effect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737265"/>
                  </a:ext>
                </a:extLst>
              </a:tr>
              <a:tr h="57933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Marginal increasing 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Marginal decreasing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997982"/>
                  </a:ext>
                </a:extLst>
              </a:tr>
              <a:tr h="331045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Cost of agency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Uniform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(a)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(b)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(c)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99978"/>
                  </a:ext>
                </a:extLst>
              </a:tr>
              <a:tr h="3310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Truncated normal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(d)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(f)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57916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49FFCCF-B035-255C-844B-A8287BF5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26958"/>
            <a:ext cx="7511773" cy="4542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C02BB-7136-C0C6-1583-BCB3EE1615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40770" y="3140552"/>
                <a:ext cx="4451230" cy="29761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altLang="zh-CN" dirty="0"/>
                  <a:t> and 10% AV market penetration, the recruitment level stays above 2% across all cases when varying </a:t>
                </a:r>
                <a:r>
                  <a:rPr lang="zh-CN" altLang="en-US" dirty="0"/>
                  <a:t>𝐷</a:t>
                </a:r>
                <a:r>
                  <a:rPr lang="en-US" altLang="zh-CN" dirty="0"/>
                  <a:t> and </a:t>
                </a:r>
                <a:r>
                  <a:rPr lang="zh-CN" altLang="en-US" dirty="0"/>
                  <a:t>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C02BB-7136-C0C6-1583-BCB3EE161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40770" y="3140552"/>
                <a:ext cx="4451230" cy="2976130"/>
              </a:xfrm>
              <a:blipFill>
                <a:blip r:embed="rId3"/>
                <a:stretch>
                  <a:fillRect l="-2877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314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D5458-C4FA-B9C1-148F-835B2A49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309F-BF42-FC3C-5A57-8D3D3F0B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Numerical Validation (Cont’d)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52E18-6F4B-A36C-CCE9-7B91CDBC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2B9B-F4A1-48A4-AD24-71F1AAA4AA64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C02BB-7136-C0C6-1583-BCB3EE1615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17633" y="3097765"/>
                <a:ext cx="4313208" cy="29761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US" altLang="zh-CN" dirty="0"/>
                  <a:t> and 30% AV market penetration, Group 1 recruits steadily decline, while Group 2 recruits steadily rise as the smoothing effect increases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C02BB-7136-C0C6-1583-BCB3EE161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17633" y="3097765"/>
                <a:ext cx="4313208" cy="2976130"/>
              </a:xfrm>
              <a:blipFill>
                <a:blip r:embed="rId2"/>
                <a:stretch>
                  <a:fillRect l="-2825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32381B2-B060-C8BB-FBE7-10B3938E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445741"/>
            <a:ext cx="6881148" cy="443104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0B4AFB-E7A5-EDDC-B8CA-310AB51C7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284738"/>
              </p:ext>
            </p:extLst>
          </p:nvPr>
        </p:nvGraphicFramePr>
        <p:xfrm>
          <a:off x="3817620" y="617373"/>
          <a:ext cx="81865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103">
                  <a:extLst>
                    <a:ext uri="{9D8B030D-6E8A-4147-A177-3AD203B41FA5}">
                      <a16:colId xmlns:a16="http://schemas.microsoft.com/office/drawing/2014/main" val="1195225255"/>
                    </a:ext>
                  </a:extLst>
                </a:gridCol>
                <a:gridCol w="1976573">
                  <a:extLst>
                    <a:ext uri="{9D8B030D-6E8A-4147-A177-3AD203B41FA5}">
                      <a16:colId xmlns:a16="http://schemas.microsoft.com/office/drawing/2014/main" val="831055308"/>
                    </a:ext>
                  </a:extLst>
                </a:gridCol>
                <a:gridCol w="1628278">
                  <a:extLst>
                    <a:ext uri="{9D8B030D-6E8A-4147-A177-3AD203B41FA5}">
                      <a16:colId xmlns:a16="http://schemas.microsoft.com/office/drawing/2014/main" val="2292043801"/>
                    </a:ext>
                  </a:extLst>
                </a:gridCol>
                <a:gridCol w="1637316">
                  <a:extLst>
                    <a:ext uri="{9D8B030D-6E8A-4147-A177-3AD203B41FA5}">
                      <a16:colId xmlns:a16="http://schemas.microsoft.com/office/drawing/2014/main" val="575569183"/>
                    </a:ext>
                  </a:extLst>
                </a:gridCol>
                <a:gridCol w="1637316">
                  <a:extLst>
                    <a:ext uri="{9D8B030D-6E8A-4147-A177-3AD203B41FA5}">
                      <a16:colId xmlns:a16="http://schemas.microsoft.com/office/drawing/2014/main" val="3997721934"/>
                    </a:ext>
                  </a:extLst>
                </a:gridCol>
              </a:tblGrid>
              <a:tr h="331045">
                <a:tc rowSpan="2"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A3030"/>
                        </a:solidFill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Scenarios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Smoothing effect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737265"/>
                  </a:ext>
                </a:extLst>
              </a:tr>
              <a:tr h="57933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Marginal increasing 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Marginal decreasing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997982"/>
                  </a:ext>
                </a:extLst>
              </a:tr>
              <a:tr h="331045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Cost of agency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Uniform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(a)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(b)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(c)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99978"/>
                  </a:ext>
                </a:extLst>
              </a:tr>
              <a:tr h="3310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Truncated normal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(d)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(f)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579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65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D5458-C4FA-B9C1-148F-835B2A49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309F-BF42-FC3C-5A57-8D3D3F0B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Second-Best Solution 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52E18-6F4B-A36C-CCE9-7B91CDBC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2B9B-F4A1-48A4-AD24-71F1AAA4AA64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C02BB-7136-C0C6-1583-BCB3EE1615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8752" y="3264497"/>
                <a:ext cx="4313208" cy="29761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=1.6</m:t>
                    </m:r>
                  </m:oMath>
                </a14:m>
                <a:r>
                  <a:rPr lang="en-US" altLang="zh-CN" dirty="0"/>
                  <a:t>, and 30% AV market penetration, both groups see higher recruitment and incentives as the budget increases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C02BB-7136-C0C6-1583-BCB3EE161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8752" y="3264497"/>
                <a:ext cx="4313208" cy="2976130"/>
              </a:xfrm>
              <a:blipFill>
                <a:blip r:embed="rId3"/>
                <a:stretch>
                  <a:fillRect l="-2966" t="-3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46779A41-5EFE-9D8C-D294-C7BCD7AD39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3" y="2426958"/>
            <a:ext cx="6880302" cy="451371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8D5ADA-2098-9471-70D9-AC7E19806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94891"/>
              </p:ext>
            </p:extLst>
          </p:nvPr>
        </p:nvGraphicFramePr>
        <p:xfrm>
          <a:off x="3817620" y="617373"/>
          <a:ext cx="81865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103">
                  <a:extLst>
                    <a:ext uri="{9D8B030D-6E8A-4147-A177-3AD203B41FA5}">
                      <a16:colId xmlns:a16="http://schemas.microsoft.com/office/drawing/2014/main" val="1195225255"/>
                    </a:ext>
                  </a:extLst>
                </a:gridCol>
                <a:gridCol w="1976573">
                  <a:extLst>
                    <a:ext uri="{9D8B030D-6E8A-4147-A177-3AD203B41FA5}">
                      <a16:colId xmlns:a16="http://schemas.microsoft.com/office/drawing/2014/main" val="831055308"/>
                    </a:ext>
                  </a:extLst>
                </a:gridCol>
                <a:gridCol w="1628278">
                  <a:extLst>
                    <a:ext uri="{9D8B030D-6E8A-4147-A177-3AD203B41FA5}">
                      <a16:colId xmlns:a16="http://schemas.microsoft.com/office/drawing/2014/main" val="2292043801"/>
                    </a:ext>
                  </a:extLst>
                </a:gridCol>
                <a:gridCol w="1637316">
                  <a:extLst>
                    <a:ext uri="{9D8B030D-6E8A-4147-A177-3AD203B41FA5}">
                      <a16:colId xmlns:a16="http://schemas.microsoft.com/office/drawing/2014/main" val="575569183"/>
                    </a:ext>
                  </a:extLst>
                </a:gridCol>
                <a:gridCol w="1637316">
                  <a:extLst>
                    <a:ext uri="{9D8B030D-6E8A-4147-A177-3AD203B41FA5}">
                      <a16:colId xmlns:a16="http://schemas.microsoft.com/office/drawing/2014/main" val="3997721934"/>
                    </a:ext>
                  </a:extLst>
                </a:gridCol>
              </a:tblGrid>
              <a:tr h="331045">
                <a:tc rowSpan="2"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A3030"/>
                        </a:solidFill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Scenarios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Smoothing effect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737265"/>
                  </a:ext>
                </a:extLst>
              </a:tr>
              <a:tr h="57933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Marginal increasing 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Marginal decreasing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997982"/>
                  </a:ext>
                </a:extLst>
              </a:tr>
              <a:tr h="331045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Cost of agency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Uniform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(a)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(b)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(c)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99978"/>
                  </a:ext>
                </a:extLst>
              </a:tr>
              <a:tr h="3310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Truncated normal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(d)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(f)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579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501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A4BD-722E-4A12-9092-0B3757007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507" y="2674302"/>
            <a:ext cx="8634092" cy="89979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Controlling CAVs for Network Efficiency </a:t>
            </a:r>
            <a:br>
              <a:rPr lang="en-US" b="1" dirty="0"/>
            </a:br>
            <a:r>
              <a:rPr lang="en-US" b="1" dirty="0"/>
              <a:t>                                        </a:t>
            </a:r>
            <a:br>
              <a:rPr lang="en-US" b="1" kern="600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60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4DB61F-3025-0F1B-60FF-609C5E8B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314" y="3548968"/>
            <a:ext cx="4576317" cy="3050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27" y="726661"/>
            <a:ext cx="11872605" cy="1150265"/>
          </a:xfrm>
        </p:spPr>
        <p:txBody>
          <a:bodyPr>
            <a:normAutofit lnSpcReduction="10000"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We consider a general network where the routes or/and departure times of a fraction of CAVs can be controlled to reduce cumulative system travel cost over time.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29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16FC0-84C2-8E93-6300-054940C8E50E}"/>
              </a:ext>
            </a:extLst>
          </p:cNvPr>
          <p:cNvSpPr txBox="1"/>
          <p:nvPr/>
        </p:nvSpPr>
        <p:spPr>
          <a:xfrm>
            <a:off x="10520044" y="2642498"/>
            <a:ext cx="153270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" sz="1400" b="1" cap="all" dirty="0">
                <a:solidFill>
                  <a:srgbClr val="131953"/>
                </a:solidFill>
                <a:latin typeface="+mn-lt"/>
                <a:ea typeface="Roboto"/>
              </a:rPr>
              <a:t>Mike Smith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/>
                </a:solidFill>
                <a:latin typeface="+mn-lt"/>
                <a:cs typeface="+mn-cs"/>
              </a:rPr>
              <a:t>(2007 INFORMS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/>
                </a:solidFill>
                <a:latin typeface="+mn-lt"/>
                <a:cs typeface="+mn-cs"/>
              </a:rPr>
              <a:t>Robert Herman Lifetime Achievement Awardee)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50928C-37DB-539D-E99F-824AC5E6B978}"/>
              </a:ext>
            </a:extLst>
          </p:cNvPr>
          <p:cNvGrpSpPr/>
          <p:nvPr/>
        </p:nvGrpSpPr>
        <p:grpSpPr>
          <a:xfrm>
            <a:off x="8921241" y="1971142"/>
            <a:ext cx="1579119" cy="1786789"/>
            <a:chOff x="8951172" y="879714"/>
            <a:chExt cx="1579119" cy="17867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299E6B-A96B-E903-DB2D-9D8A51E6A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6126" y="927744"/>
              <a:ext cx="1504165" cy="17387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3098B-334E-2EB0-FD9C-B3D248AD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1172" y="879714"/>
              <a:ext cx="1504165" cy="1738759"/>
            </a:xfrm>
            <a:prstGeom prst="rect">
              <a:avLst/>
            </a:prstGeom>
          </p:spPr>
        </p:pic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75F851-E15B-2F40-B634-37B0A9BB6D71}"/>
              </a:ext>
            </a:extLst>
          </p:cNvPr>
          <p:cNvSpPr txBox="1">
            <a:spLocks/>
          </p:cNvSpPr>
          <p:nvPr/>
        </p:nvSpPr>
        <p:spPr>
          <a:xfrm>
            <a:off x="137822" y="1876926"/>
            <a:ext cx="8611917" cy="5224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Tx/>
              <a:buChar char="-"/>
            </a:pPr>
            <a:r>
              <a:rPr lang="en-US" dirty="0"/>
              <a:t>Uncontrolled vehicles (UVs) behave selfishly, adjusting their choices day-to-day following a certain dynamics like the one proposed by Smith (1984), though this process is not necessarily known to the traffic authority. </a:t>
            </a:r>
          </a:p>
          <a:p>
            <a:pPr marL="457200" indent="-457200" fontAlgn="auto">
              <a:spcAft>
                <a:spcPts val="0"/>
              </a:spcAft>
              <a:buFontTx/>
              <a:buChar char="-"/>
            </a:pPr>
            <a:r>
              <a:rPr lang="en-US" dirty="0"/>
              <a:t>We thus aim for a model-free, </a:t>
            </a:r>
            <a:br>
              <a:rPr lang="en-US" dirty="0"/>
            </a:br>
            <a:r>
              <a:rPr lang="en-US" dirty="0"/>
              <a:t>distributed control policy that lets CAVs </a:t>
            </a:r>
            <a:br>
              <a:rPr lang="en-US" dirty="0"/>
            </a:br>
            <a:r>
              <a:rPr lang="en-US" dirty="0"/>
              <a:t>act based on local information.</a:t>
            </a:r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9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FD35-6283-4B1B-900B-1650680B8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877" y="2152897"/>
            <a:ext cx="8244090" cy="3521075"/>
          </a:xfrm>
        </p:spPr>
        <p:txBody>
          <a:bodyPr>
            <a:normAutofit/>
          </a:bodyPr>
          <a:lstStyle/>
          <a:p>
            <a:r>
              <a:rPr lang="da-DK" sz="2800" b="1" dirty="0"/>
              <a:t>1 </a:t>
            </a:r>
            <a:r>
              <a:rPr lang="en-US" sz="2800" b="1" dirty="0"/>
              <a:t>Participatory Traffic Control</a:t>
            </a:r>
            <a:br>
              <a:rPr lang="en-US" sz="2800" b="1" dirty="0"/>
            </a:br>
            <a:r>
              <a:rPr lang="en-US" sz="2800" b="1" dirty="0"/>
              <a:t>2 CAVs as Demand Distributors</a:t>
            </a:r>
            <a:br>
              <a:rPr lang="en-US" sz="2800" b="1" dirty="0"/>
            </a:br>
            <a:r>
              <a:rPr lang="en-US" sz="2800" b="1" dirty="0"/>
              <a:t>3 Recruiting CAVs for Participation </a:t>
            </a:r>
            <a:br>
              <a:rPr lang="en-US" sz="2800" b="1" dirty="0"/>
            </a:br>
            <a:r>
              <a:rPr lang="en-US" sz="2800" b="1" dirty="0"/>
              <a:t>4 Controlling CAVs for Network Efficiency </a:t>
            </a:r>
            <a:br>
              <a:rPr lang="en-US" sz="2800" b="1" dirty="0"/>
            </a:br>
            <a:r>
              <a:rPr lang="en-US" sz="2800" b="1" dirty="0"/>
              <a:t>5 Concluding Remarks 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0095799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717C-D72D-4CE3-A611-EB8FBFC2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10795"/>
            <a:ext cx="8895080" cy="435611"/>
          </a:xfrm>
        </p:spPr>
        <p:txBody>
          <a:bodyPr/>
          <a:lstStyle/>
          <a:p>
            <a:r>
              <a:rPr lang="en-US" dirty="0"/>
              <a:t>Finite-Agent Optimal Control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BEA55-EA89-4081-A3F2-163CCDFC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3C21B-B71C-4B59-9E06-1101B230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5EBA0-830F-4A90-BC8A-E6879B80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BF13C33-1650-4D4B-BF28-84FBEFE77B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122" y="1234257"/>
                <a:ext cx="10601529" cy="3532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Courier New" panose="02070309020205020404" pitchFamily="49" charset="0"/>
                  <a:buNone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2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bSup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fontAlgn="auto">
                  <a:spcBef>
                    <a:spcPts val="2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.  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fontAlgn="auto">
                  <a:spcBef>
                    <a:spcPts val="2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   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fontAlgn="auto">
                  <a:spcBef>
                    <a:spcPts val="2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   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BF13C33-1650-4D4B-BF28-84FBEFE77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22" y="1234257"/>
                <a:ext cx="10601529" cy="3532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557360D-BB56-47C0-9248-9C0A9A9B4005}"/>
              </a:ext>
            </a:extLst>
          </p:cNvPr>
          <p:cNvGrpSpPr/>
          <p:nvPr/>
        </p:nvGrpSpPr>
        <p:grpSpPr>
          <a:xfrm>
            <a:off x="540146" y="3855859"/>
            <a:ext cx="11153775" cy="1327099"/>
            <a:chOff x="1038225" y="2219325"/>
            <a:chExt cx="9963150" cy="1542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F43CA933-85A2-4CD5-9B67-A10759C87E7C}"/>
                    </a:ext>
                  </a:extLst>
                </p:cNvPr>
                <p:cNvSpPr/>
                <p:nvPr/>
              </p:nvSpPr>
              <p:spPr>
                <a:xfrm>
                  <a:off x="1038225" y="2219325"/>
                  <a:ext cx="9963150" cy="1542341"/>
                </a:xfrm>
                <a:prstGeom prst="round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</a:rPr>
                    <a:t>If the transition kernels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, as well as the system cost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are Lipschitz continuous w.r.t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, there always exists an optimal policy</a:t>
                  </a:r>
                </a:p>
              </p:txBody>
            </p:sp>
          </mc:Choice>
          <mc:Fallback xmlns="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F43CA933-85A2-4CD5-9B67-A10759C87E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225" y="2219325"/>
                  <a:ext cx="9963150" cy="1542341"/>
                </a:xfrm>
                <a:prstGeom prst="roundRect">
                  <a:avLst/>
                </a:prstGeom>
                <a:blipFill>
                  <a:blip r:embed="rId4"/>
                  <a:stretch>
                    <a:fillRect l="-273" b="-55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989C1496-1258-4526-BD32-A0CE9A6038D0}"/>
                </a:ext>
              </a:extLst>
            </p:cNvPr>
            <p:cNvSpPr/>
            <p:nvPr/>
          </p:nvSpPr>
          <p:spPr>
            <a:xfrm>
              <a:off x="1038225" y="2233605"/>
              <a:ext cx="9953625" cy="516386"/>
            </a:xfrm>
            <a:prstGeom prst="round2SameRect">
              <a:avLst>
                <a:gd name="adj1" fmla="val 33162"/>
                <a:gd name="adj2" fmla="val 0"/>
              </a:avLst>
            </a:prstGeom>
            <a:solidFill>
              <a:srgbClr val="063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/>
                <a:t>Proposition</a:t>
              </a:r>
              <a:endParaRPr lang="en-US" sz="24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953A96-2514-474B-BA12-31BC9FEA9E2B}"/>
              </a:ext>
            </a:extLst>
          </p:cNvPr>
          <p:cNvSpPr txBox="1"/>
          <p:nvPr/>
        </p:nvSpPr>
        <p:spPr>
          <a:xfrm>
            <a:off x="623834" y="5301460"/>
            <a:ext cx="109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lt"/>
                <a:cs typeface="+mn-cs"/>
              </a:rPr>
              <a:t>Finding such a policy becomes intractable as the number of agents grows large*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D8420C-806B-453B-891E-C1899550AF38}"/>
              </a:ext>
            </a:extLst>
          </p:cNvPr>
          <p:cNvSpPr txBox="1"/>
          <p:nvPr/>
        </p:nvSpPr>
        <p:spPr>
          <a:xfrm>
            <a:off x="523122" y="5833130"/>
            <a:ext cx="11533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*Yang, Y., R. Luo, M. Li, M. Zhou, W. Zhang, and J. Wang (2018) Mean field multi-agent reinforcement learning. Proceedings of the 35th International Conference on Machine Learning, PMLR 80:5571-5580.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67EB5-1F91-7FBF-F8E1-33F27C12F3D6}"/>
              </a:ext>
            </a:extLst>
          </p:cNvPr>
          <p:cNvSpPr txBox="1"/>
          <p:nvPr/>
        </p:nvSpPr>
        <p:spPr>
          <a:xfrm>
            <a:off x="6927060" y="2296604"/>
            <a:ext cx="502253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Transition kernel for uncontrolled vehicles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11FB9D-C0FB-0239-7DE5-877B1366C8D3}"/>
              </a:ext>
            </a:extLst>
          </p:cNvPr>
          <p:cNvSpPr txBox="1"/>
          <p:nvPr/>
        </p:nvSpPr>
        <p:spPr>
          <a:xfrm>
            <a:off x="7169462" y="2792506"/>
            <a:ext cx="502253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Sample action from CAV routing policy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32A3EE-F408-6EB9-5917-B2AE5A279328}"/>
              </a:ext>
            </a:extLst>
          </p:cNvPr>
          <p:cNvSpPr txBox="1"/>
          <p:nvPr/>
        </p:nvSpPr>
        <p:spPr>
          <a:xfrm>
            <a:off x="7493528" y="3324095"/>
            <a:ext cx="502253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Transition kernel for </a:t>
            </a:r>
            <a:r>
              <a:rPr lang="en-US" sz="1800" dirty="0">
                <a:solidFill>
                  <a:srgbClr val="FF0000"/>
                </a:solidFill>
                <a:latin typeface="Corbel" panose="020B0503020204020204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AVs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D0A583-A002-3454-3D89-DCAD5A616856}"/>
              </a:ext>
            </a:extLst>
          </p:cNvPr>
          <p:cNvSpPr txBox="1"/>
          <p:nvPr/>
        </p:nvSpPr>
        <p:spPr>
          <a:xfrm>
            <a:off x="5144589" y="752834"/>
            <a:ext cx="380976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FF0000"/>
                </a:solidFill>
                <a:latin typeface="Corbel" panose="020B0503020204020204"/>
                <a:cs typeface="+mn-cs"/>
              </a:rPr>
              <a:t>Total discounted cost over time</a:t>
            </a:r>
          </a:p>
        </p:txBody>
      </p:sp>
    </p:spTree>
    <p:extLst>
      <p:ext uri="{BB962C8B-B14F-4D97-AF65-F5344CB8AC3E}">
        <p14:creationId xmlns:p14="http://schemas.microsoft.com/office/powerpoint/2010/main" val="64973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F2EA3-7850-159E-283A-FA32A836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Mean-Field Approximation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6513E-2943-ED94-F6C4-93C0E18F3D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3317" y="749629"/>
                <a:ext cx="11247983" cy="56067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6513E-2943-ED94-F6C4-93C0E18F3D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3317" y="749629"/>
                <a:ext cx="11247983" cy="5606721"/>
              </a:xfrm>
              <a:blipFill>
                <a:blip r:embed="rId3"/>
                <a:stretch>
                  <a:fillRect l="-867" t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10F2B-16F3-749D-B585-EB8E2693A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E40C7-3220-EC12-4728-3F4F312C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88EC7-E972-9BCD-5C08-4015919D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7A845FD-F2B6-2358-954D-6C133743C1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4168" y="1297595"/>
                <a:ext cx="5786391" cy="2626841"/>
              </a:xfrm>
              <a:prstGeom prst="rect">
                <a:avLst/>
              </a:prstGeom>
              <a:ln w="19050">
                <a:solidFill>
                  <a:srgbClr val="2C4594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Courier New" panose="02070309020205020404" pitchFamily="49" charset="0"/>
                  <a:buNone/>
                  <a:defRPr sz="2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zh-CN" sz="2000" b="1" dirty="0"/>
                  <a:t>CAVs (modeled by a Markov decision process)</a:t>
                </a:r>
              </a:p>
              <a:p>
                <a:pPr fontAlgn="auto">
                  <a:spcAft>
                    <a:spcPts val="0"/>
                  </a:spcAft>
                </a:pPr>
                <a:endParaRPr lang="en-US" altLang="zh-CN" sz="1100" b="1" dirty="0"/>
              </a:p>
              <a:p>
                <a:r>
                  <a:rPr lang="en-US" altLang="zh-CN" sz="2000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(current travel choice), </a:t>
                </a:r>
                <a:r>
                  <a:rPr lang="en-US" altLang="zh-CN" sz="2000" dirty="0"/>
                  <a:t>a realization of a random variable whose distribution matches the MF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(choosing next travel choice) </a:t>
                </a:r>
                <a:r>
                  <a:rPr lang="en-US" altLang="zh-CN" sz="2000" dirty="0"/>
                  <a:t>sample from policy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⋅|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⋅|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7A845FD-F2B6-2358-954D-6C133743C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168" y="1297595"/>
                <a:ext cx="5786391" cy="2626841"/>
              </a:xfrm>
              <a:prstGeom prst="rect">
                <a:avLst/>
              </a:prstGeom>
              <a:blipFill>
                <a:blip r:embed="rId4"/>
                <a:stretch>
                  <a:fillRect l="-945" t="-3226" r="-735"/>
                </a:stretch>
              </a:blipFill>
              <a:ln w="19050">
                <a:solidFill>
                  <a:srgbClr val="2C45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6EE0E-24C5-72E4-B152-1C248FFCF18F}"/>
                  </a:ext>
                </a:extLst>
              </p:cNvPr>
              <p:cNvSpPr txBox="1"/>
              <p:nvPr/>
            </p:nvSpPr>
            <p:spPr>
              <a:xfrm>
                <a:off x="320040" y="1288717"/>
                <a:ext cx="5882352" cy="2641492"/>
              </a:xfrm>
              <a:prstGeom prst="rect">
                <a:avLst/>
              </a:prstGeom>
              <a:noFill/>
              <a:ln w="19050">
                <a:solidFill>
                  <a:srgbClr val="2C4594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/>
                    </a:solidFill>
                    <a:latin typeface="+mn-lt"/>
                    <a:cs typeface="+mn-cs"/>
                  </a:rPr>
                  <a:t>Uncontrolled vehicles (UV) (modeled by a Markov process)</a:t>
                </a:r>
              </a:p>
              <a:p>
                <a:endParaRPr lang="en-US" altLang="zh-CN" sz="1200" b="1" dirty="0">
                  <a:solidFill>
                    <a:schemeClr val="tx1"/>
                  </a:solidFill>
                  <a:latin typeface="+mn-lt"/>
                  <a:cs typeface="+mn-cs"/>
                </a:endParaRPr>
              </a:p>
              <a:p>
                <a:r>
                  <a:rPr lang="en-US" altLang="zh-CN" sz="2000" dirty="0">
                    <a:solidFill>
                      <a:schemeClr val="tx1"/>
                    </a:solidFill>
                    <a:latin typeface="+mn-lt"/>
                    <a:cs typeface="+mn-cs"/>
                  </a:rPr>
                  <a:t>State: the empirical distribution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+mn-lt"/>
                    <a:cs typeface="+mn-cs"/>
                  </a:rPr>
                  <a:t>, a mean-field travel choice distribution under the law of large numbers</a:t>
                </a:r>
                <a:endParaRPr lang="en-US" altLang="zh-CN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+mn-cs"/>
                </a:endParaRPr>
              </a:p>
              <a:p>
                <a:r>
                  <a:rPr lang="en-US" altLang="zh-CN" sz="2000" dirty="0">
                    <a:solidFill>
                      <a:schemeClr val="tx1"/>
                    </a:solidFill>
                    <a:latin typeface="+mn-lt"/>
                    <a:cs typeface="+mn-cs"/>
                  </a:rPr>
                  <a:t>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~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𝑞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⋅|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  <m:sup/>
                        </m:sSubSup>
                      </m:e>
                    </m:d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+mn-lt"/>
                  <a:cs typeface="+mn-cs"/>
                </a:endParaRPr>
              </a:p>
              <a:p>
                <a:endParaRPr lang="en-US" altLang="zh-CN" sz="600" dirty="0">
                  <a:solidFill>
                    <a:schemeClr val="tx1"/>
                  </a:solidFill>
                  <a:latin typeface="+mn-lt"/>
                  <a:cs typeface="+mn-cs"/>
                </a:endParaRPr>
              </a:p>
              <a:p>
                <a:endParaRPr lang="en-US" altLang="zh-CN" sz="600" dirty="0">
                  <a:solidFill>
                    <a:schemeClr val="tx1"/>
                  </a:solidFill>
                  <a:latin typeface="+mn-lt"/>
                  <a:cs typeface="+mn-cs"/>
                </a:endParaRPr>
              </a:p>
              <a:p>
                <a:endParaRPr lang="en-US" altLang="zh-CN" sz="600" dirty="0">
                  <a:solidFill>
                    <a:schemeClr val="tx1"/>
                  </a:solidFill>
                  <a:latin typeface="+mn-lt"/>
                  <a:cs typeface="+mn-cs"/>
                </a:endParaRPr>
              </a:p>
              <a:p>
                <a:endParaRPr lang="en-US" altLang="zh-CN" sz="600" dirty="0">
                  <a:solidFill>
                    <a:schemeClr val="tx1"/>
                  </a:solidFill>
                  <a:latin typeface="+mn-lt"/>
                  <a:cs typeface="+mn-cs"/>
                </a:endParaRPr>
              </a:p>
              <a:p>
                <a:endParaRPr lang="en-US" altLang="zh-CN" sz="600" dirty="0">
                  <a:solidFill>
                    <a:schemeClr val="tx1"/>
                  </a:solidFill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6EE0E-24C5-72E4-B152-1C248FFC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1288717"/>
                <a:ext cx="5882352" cy="2641492"/>
              </a:xfrm>
              <a:prstGeom prst="rect">
                <a:avLst/>
              </a:prstGeom>
              <a:blipFill>
                <a:blip r:embed="rId5"/>
                <a:stretch>
                  <a:fillRect l="-1034" t="-915"/>
                </a:stretch>
              </a:blipFill>
              <a:ln w="19050">
                <a:solidFill>
                  <a:srgbClr val="2C45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6300DAE-74FA-2841-D732-375BBA172C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763" y="4162462"/>
                <a:ext cx="11551920" cy="21814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Courier New" panose="02070309020205020404" pitchFamily="49" charset="0"/>
                  <a:buNone/>
                  <a:defRPr sz="2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 as the state  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(population state)  </a:t>
                </a:r>
                <a:r>
                  <a:rPr lang="en-US" altLang="zh-CN" sz="2000" dirty="0"/>
                  <a:t>population cost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   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(system travel cost)</a:t>
                </a:r>
              </a:p>
              <a:p>
                <a:pPr marL="457200" indent="-457200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, and represent the state-action joint distribution across the CAVs as the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population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(CAV assignments)</a:t>
                </a:r>
                <a:endParaRPr lang="en-US" altLang="zh-CN" sz="2000" dirty="0"/>
              </a:p>
              <a:p>
                <a:pPr marL="457200" indent="-457200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The action is sampled from a new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/>
              </a:p>
              <a:p>
                <a:pPr marL="457200" indent="-457200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000" dirty="0"/>
                  <a:t>  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(population response)</a:t>
                </a:r>
                <a:endParaRPr lang="en-US" altLang="zh-CN" sz="2000" dirty="0"/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2000" dirty="0"/>
                  <a:t>        where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  <m:sup/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6300DAE-74FA-2841-D732-375BBA172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63" y="4162462"/>
                <a:ext cx="11551920" cy="2181479"/>
              </a:xfrm>
              <a:prstGeom prst="rect">
                <a:avLst/>
              </a:prstGeom>
              <a:blipFill>
                <a:blip r:embed="rId6"/>
                <a:stretch>
                  <a:fillRect l="-475" t="-4190" b="-28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0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625374"/>
              </p:ext>
            </p:extLst>
          </p:nvPr>
        </p:nvGraphicFramePr>
        <p:xfrm>
          <a:off x="483599" y="1176152"/>
          <a:ext cx="10804513" cy="4737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043">
                  <a:extLst>
                    <a:ext uri="{9D8B030D-6E8A-4147-A177-3AD203B41FA5}">
                      <a16:colId xmlns:a16="http://schemas.microsoft.com/office/drawing/2014/main" val="525096576"/>
                    </a:ext>
                  </a:extLst>
                </a:gridCol>
                <a:gridCol w="4552536">
                  <a:extLst>
                    <a:ext uri="{9D8B030D-6E8A-4147-A177-3AD203B41FA5}">
                      <a16:colId xmlns:a16="http://schemas.microsoft.com/office/drawing/2014/main" val="3040885108"/>
                    </a:ext>
                  </a:extLst>
                </a:gridCol>
                <a:gridCol w="4559934">
                  <a:extLst>
                    <a:ext uri="{9D8B030D-6E8A-4147-A177-3AD203B41FA5}">
                      <a16:colId xmlns:a16="http://schemas.microsoft.com/office/drawing/2014/main" val="3576536214"/>
                    </a:ext>
                  </a:extLst>
                </a:gridCol>
              </a:tblGrid>
              <a:tr h="50910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Finite</a:t>
                      </a:r>
                      <a:r>
                        <a:rPr lang="en-US" sz="2400" baseline="0" dirty="0"/>
                        <a:t> Agent Control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Mean-Field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975443"/>
                  </a:ext>
                </a:extLst>
              </a:tr>
              <a:tr h="11533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Current</a:t>
                      </a:r>
                      <a:r>
                        <a:rPr lang="en-US" sz="2400" baseline="0" dirty="0"/>
                        <a:t> route choice of each CAV</a:t>
                      </a:r>
                    </a:p>
                    <a:p>
                      <a:pPr algn="ctr"/>
                      <a:r>
                        <a:rPr lang="en-US" sz="2400" baseline="0" dirty="0"/>
                        <a:t>Route choice distribution of UVs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Current route choice distributions</a:t>
                      </a:r>
                      <a:r>
                        <a:rPr lang="en-US" sz="2400" baseline="0" dirty="0"/>
                        <a:t> of two groups (representative agents)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398080"/>
                  </a:ext>
                </a:extLst>
              </a:tr>
              <a:tr h="11306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Action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Assigned</a:t>
                      </a:r>
                      <a:r>
                        <a:rPr lang="en-US" sz="2400" baseline="0" dirty="0"/>
                        <a:t> route choice of each CAV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Joint distribution of current and assigned route choices</a:t>
                      </a:r>
                      <a:r>
                        <a:rPr lang="en-US" sz="2400" baseline="0" dirty="0"/>
                        <a:t> for all CAVs (population action)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703801"/>
                  </a:ext>
                </a:extLst>
              </a:tr>
              <a:tr h="9948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Transition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Each CAV follows assignment</a:t>
                      </a:r>
                    </a:p>
                    <a:p>
                      <a:pPr algn="ctr"/>
                      <a:r>
                        <a:rPr lang="en-US" sz="2400" dirty="0"/>
                        <a:t>UVs follow day-to-day</a:t>
                      </a:r>
                      <a:r>
                        <a:rPr lang="en-US" sz="2400" baseline="0" dirty="0"/>
                        <a:t> dynamics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CAVs follow a population kernel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UVs follow day-to-day</a:t>
                      </a:r>
                      <a:r>
                        <a:rPr lang="en-US" sz="2400" baseline="0" dirty="0"/>
                        <a:t> dynamics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212956"/>
                  </a:ext>
                </a:extLst>
              </a:tr>
              <a:tr h="8559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Total cost of all vehicles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Total cost of all vehicles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17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961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AE6F20-1744-5A98-EF3F-C54DB847C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357" y="1044994"/>
                <a:ext cx="10601529" cy="4895858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2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Bef>
                    <a:spcPts val="2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2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2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2200"/>
                  </a:spcBef>
                  <a:spcAft>
                    <a:spcPts val="12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AE6F20-1744-5A98-EF3F-C54DB847C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357" y="1044994"/>
                <a:ext cx="10601529" cy="489585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780244F-0D4E-E6DD-3B4A-343C88E2BEB3}"/>
              </a:ext>
            </a:extLst>
          </p:cNvPr>
          <p:cNvGrpSpPr/>
          <p:nvPr/>
        </p:nvGrpSpPr>
        <p:grpSpPr>
          <a:xfrm>
            <a:off x="519112" y="4215575"/>
            <a:ext cx="11153775" cy="1542341"/>
            <a:chOff x="1038225" y="2219325"/>
            <a:chExt cx="9963150" cy="1542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C7210038-CC17-049F-9EBA-772B4C5FD91B}"/>
                    </a:ext>
                  </a:extLst>
                </p:cNvPr>
                <p:cNvSpPr/>
                <p:nvPr/>
              </p:nvSpPr>
              <p:spPr>
                <a:xfrm>
                  <a:off x="1038225" y="2219325"/>
                  <a:ext cx="9963150" cy="1542341"/>
                </a:xfrm>
                <a:prstGeom prst="round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</a:rPr>
                    <a:t>If the transition kernels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, as well as the system cost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are Lipschitz continuous w.r.t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, there always exists an optimal policy for MFC</a:t>
                  </a: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C7210038-CC17-049F-9EBA-772B4C5FD9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225" y="2219325"/>
                  <a:ext cx="9963150" cy="1542341"/>
                </a:xfrm>
                <a:prstGeom prst="roundRect">
                  <a:avLst/>
                </a:prstGeom>
                <a:blipFill>
                  <a:blip r:embed="rId4"/>
                  <a:stretch>
                    <a:fillRect l="-1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9D482C2E-36A3-088D-80FA-9D2238B1CB0F}"/>
                </a:ext>
              </a:extLst>
            </p:cNvPr>
            <p:cNvSpPr/>
            <p:nvPr/>
          </p:nvSpPr>
          <p:spPr>
            <a:xfrm>
              <a:off x="1038225" y="2233605"/>
              <a:ext cx="9953625" cy="516386"/>
            </a:xfrm>
            <a:prstGeom prst="round2SameRect">
              <a:avLst>
                <a:gd name="adj1" fmla="val 33162"/>
                <a:gd name="adj2" fmla="val 0"/>
              </a:avLst>
            </a:prstGeom>
            <a:solidFill>
              <a:srgbClr val="063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/>
                <a:t>Proposition*</a:t>
              </a:r>
              <a:endParaRPr lang="en-US" sz="2400" dirty="0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7C6B20-2A34-1B53-4236-062B8D73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Yafeng Yin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4E5AF7-C97E-5F47-5544-CA348041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20FBF-64A9-AF42-BFD2-D40E304E6F2B}" type="slidenum">
              <a:rPr lang="en-US" smtClean="0"/>
              <a:pPr/>
              <a:t>33</a:t>
            </a:fld>
            <a:r>
              <a:rPr lang="en-US"/>
              <a:t> </a:t>
            </a:r>
            <a:r>
              <a:rPr lang="en-US" altLang="zh-CN"/>
              <a:t>/ 41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96D862-D2F0-4F3E-94B4-9819963C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09537"/>
            <a:ext cx="8895080" cy="435611"/>
          </a:xfrm>
        </p:spPr>
        <p:txBody>
          <a:bodyPr/>
          <a:lstStyle/>
          <a:p>
            <a:r>
              <a:rPr lang="en-US" dirty="0"/>
              <a:t>Single-Agent Mean-Field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B56D-E445-FFBD-36C3-7329DE4D339D}"/>
              </a:ext>
            </a:extLst>
          </p:cNvPr>
          <p:cNvSpPr txBox="1"/>
          <p:nvPr/>
        </p:nvSpPr>
        <p:spPr>
          <a:xfrm>
            <a:off x="414244" y="5955132"/>
            <a:ext cx="11352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u="none" strike="noStrike" baseline="0" dirty="0">
                <a:latin typeface="NimbusRomNo9L-Regu"/>
              </a:rPr>
              <a:t>*</a:t>
            </a:r>
            <a:r>
              <a:rPr lang="en-US" sz="1400" i="1" dirty="0"/>
              <a:t>Cui, K., C. Fabian, Tahir, A., and H. </a:t>
            </a:r>
            <a:r>
              <a:rPr lang="en-US" sz="1400" i="1" dirty="0" err="1"/>
              <a:t>Koeppl</a:t>
            </a:r>
            <a:r>
              <a:rPr lang="en-US" sz="1400" i="1" dirty="0"/>
              <a:t> (2024) Major-Minor Mean Field Multi-Agent Reinforcement Learning, Proceedings of the 41st International Conference on Machine Learning, PMLR 235:9603-9632.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0E95F2-4C92-1D77-C371-7E6037B3BA03}"/>
              </a:ext>
            </a:extLst>
          </p:cNvPr>
          <p:cNvSpPr txBox="1"/>
          <p:nvPr/>
        </p:nvSpPr>
        <p:spPr>
          <a:xfrm>
            <a:off x="6927060" y="2296604"/>
            <a:ext cx="502253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Transition kernel for uncontrolled vehicles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C9A3E-8A63-FC33-A4B4-D14B6E6A0F1D}"/>
              </a:ext>
            </a:extLst>
          </p:cNvPr>
          <p:cNvSpPr txBox="1"/>
          <p:nvPr/>
        </p:nvSpPr>
        <p:spPr>
          <a:xfrm>
            <a:off x="7061105" y="2810349"/>
            <a:ext cx="502253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Sample action from the population policy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E17C4-06A2-15A5-E9B2-347E931C9A9D}"/>
              </a:ext>
            </a:extLst>
          </p:cNvPr>
          <p:cNvSpPr txBox="1"/>
          <p:nvPr/>
        </p:nvSpPr>
        <p:spPr>
          <a:xfrm>
            <a:off x="7293231" y="3357126"/>
            <a:ext cx="502253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Transition kernel for </a:t>
            </a:r>
            <a:r>
              <a:rPr lang="en-US" sz="1800" dirty="0">
                <a:solidFill>
                  <a:srgbClr val="FF0000"/>
                </a:solidFill>
                <a:latin typeface="Corbel" panose="020B0503020204020204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AVs</a:t>
            </a:r>
          </a:p>
        </p:txBody>
      </p:sp>
    </p:spTree>
    <p:extLst>
      <p:ext uri="{BB962C8B-B14F-4D97-AF65-F5344CB8AC3E}">
        <p14:creationId xmlns:p14="http://schemas.microsoft.com/office/powerpoint/2010/main" val="2348609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05DB9233-F792-5640-42E3-EDED5CABFB9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4004745"/>
                  </p:ext>
                </p:extLst>
              </p:nvPr>
            </p:nvGraphicFramePr>
            <p:xfrm>
              <a:off x="2127125" y="719161"/>
              <a:ext cx="7476256" cy="4942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3697">
                      <a:extLst>
                        <a:ext uri="{9D8B030D-6E8A-4147-A177-3AD203B41FA5}">
                          <a16:colId xmlns:a16="http://schemas.microsoft.com/office/drawing/2014/main" val="3299339707"/>
                        </a:ext>
                      </a:extLst>
                    </a:gridCol>
                    <a:gridCol w="419425">
                      <a:extLst>
                        <a:ext uri="{9D8B030D-6E8A-4147-A177-3AD203B41FA5}">
                          <a16:colId xmlns:a16="http://schemas.microsoft.com/office/drawing/2014/main" val="990844764"/>
                        </a:ext>
                      </a:extLst>
                    </a:gridCol>
                    <a:gridCol w="6653134">
                      <a:extLst>
                        <a:ext uri="{9D8B030D-6E8A-4147-A177-3AD203B41FA5}">
                          <a16:colId xmlns:a16="http://schemas.microsoft.com/office/drawing/2014/main" val="2698298058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Input: Initialize population policy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𝝅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518431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iterations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=1,2,…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do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945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Sample population action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algn="l" defTabSz="914400" rtl="0" eaLnBrk="1" latinLnBrk="0" hangingPunct="1"/>
                          <a:r>
                            <a:rPr lang="en-US" sz="24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Broadcast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US" sz="24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8584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CAV agent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=1,2,…,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do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9114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Retrieve individual policy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from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Sample and execute action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oMath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254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end for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016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Observe cost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, next population</a:t>
                          </a:r>
                          <a:r>
                            <a:rPr lang="en-US" sz="2400" baseline="0" dirty="0">
                              <a:solidFill>
                                <a:schemeClr val="tx1"/>
                              </a:solidFill>
                            </a:rPr>
                            <a:t> state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oMath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084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Update policy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(with RL algorithms)</a:t>
                          </a:r>
                          <a:r>
                            <a:rPr lang="en-US" sz="24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723757"/>
                      </a:ext>
                    </a:extLst>
                  </a:tr>
                  <a:tr h="506382">
                    <a:tc gridSpan="3">
                      <a:txBody>
                        <a:bodyPr/>
                        <a:lstStyle/>
                        <a:p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end for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2021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05DB9233-F792-5640-42E3-EDED5CABFB9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4004745"/>
                  </p:ext>
                </p:extLst>
              </p:nvPr>
            </p:nvGraphicFramePr>
            <p:xfrm>
              <a:off x="2127125" y="719161"/>
              <a:ext cx="7476256" cy="4942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3697">
                      <a:extLst>
                        <a:ext uri="{9D8B030D-6E8A-4147-A177-3AD203B41FA5}">
                          <a16:colId xmlns:a16="http://schemas.microsoft.com/office/drawing/2014/main" val="3299339707"/>
                        </a:ext>
                      </a:extLst>
                    </a:gridCol>
                    <a:gridCol w="419425">
                      <a:extLst>
                        <a:ext uri="{9D8B030D-6E8A-4147-A177-3AD203B41FA5}">
                          <a16:colId xmlns:a16="http://schemas.microsoft.com/office/drawing/2014/main" val="990844764"/>
                        </a:ext>
                      </a:extLst>
                    </a:gridCol>
                    <a:gridCol w="6653134">
                      <a:extLst>
                        <a:ext uri="{9D8B030D-6E8A-4147-A177-3AD203B41FA5}">
                          <a16:colId xmlns:a16="http://schemas.microsoft.com/office/drawing/2014/main" val="2698298058"/>
                        </a:ext>
                      </a:extLst>
                    </a:gridCol>
                  </a:tblGrid>
                  <a:tr h="45720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333" b="-1002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518431"/>
                      </a:ext>
                    </a:extLst>
                  </a:tr>
                  <a:tr h="45720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333" b="-902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94506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80" t="-116296" b="-40148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85844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80" t="-384211" b="-61315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9114159"/>
                      </a:ext>
                    </a:extLst>
                  </a:tr>
                  <a:tr h="870014"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351" t="-259155" b="-228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2542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end for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0163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80" t="-781333" b="-2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0843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80" t="-881333" b="-1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723757"/>
                      </a:ext>
                    </a:extLst>
                  </a:tr>
                  <a:tr h="506382">
                    <a:tc gridSpan="3">
                      <a:txBody>
                        <a:bodyPr/>
                        <a:lstStyle/>
                        <a:p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end for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2021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165467-DE8E-048B-EB5C-A58FD48FBF7D}"/>
              </a:ext>
            </a:extLst>
          </p:cNvPr>
          <p:cNvSpPr txBox="1">
            <a:spLocks/>
          </p:cNvSpPr>
          <p:nvPr/>
        </p:nvSpPr>
        <p:spPr>
          <a:xfrm>
            <a:off x="838199" y="1611305"/>
            <a:ext cx="10601529" cy="489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F309C-77B2-B108-E361-70FF633B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Yafeng Yin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E6454-94D8-4584-FCCE-FAA2DC42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20FBF-64A9-AF42-BFD2-D40E304E6F2B}" type="slidenum">
              <a:rPr lang="en-US" smtClean="0"/>
              <a:pPr/>
              <a:t>34</a:t>
            </a:fld>
            <a:r>
              <a:rPr lang="en-US"/>
              <a:t> </a:t>
            </a:r>
            <a:r>
              <a:rPr lang="en-US" altLang="zh-CN"/>
              <a:t>/ 41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DA4D43-ED8F-45FA-8607-118DA35AA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09537"/>
            <a:ext cx="8895080" cy="435611"/>
          </a:xfrm>
        </p:spPr>
        <p:txBody>
          <a:bodyPr/>
          <a:lstStyle/>
          <a:p>
            <a:r>
              <a:rPr lang="en-US" dirty="0"/>
              <a:t>RL-Based Distributed Policy *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50DDA-60AB-4893-B842-7FADAE7733AC}"/>
              </a:ext>
            </a:extLst>
          </p:cNvPr>
          <p:cNvSpPr txBox="1"/>
          <p:nvPr/>
        </p:nvSpPr>
        <p:spPr>
          <a:xfrm>
            <a:off x="247850" y="5966311"/>
            <a:ext cx="11551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*Wu, M., Wang, M., </a:t>
            </a:r>
            <a:r>
              <a:rPr lang="en-US" sz="1400" b="1" i="1" u="sng" dirty="0"/>
              <a:t>Yin, Y.</a:t>
            </a:r>
            <a:r>
              <a:rPr lang="en-US" sz="1400" i="1" u="sng" dirty="0"/>
              <a:t> </a:t>
            </a:r>
            <a:r>
              <a:rPr lang="en-US" sz="1400" i="1" dirty="0"/>
              <a:t>and Lynch, J. (2024) Leveraging connected and automated vehicles for participatory traffic control. Transportation Research Part C, Vol. 166, 104757.  </a:t>
            </a:r>
          </a:p>
        </p:txBody>
      </p:sp>
    </p:spTree>
    <p:extLst>
      <p:ext uri="{BB962C8B-B14F-4D97-AF65-F5344CB8AC3E}">
        <p14:creationId xmlns:p14="http://schemas.microsoft.com/office/powerpoint/2010/main" val="4844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4EF2-6D57-1293-AAE2-CF79EEA57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6964"/>
            <a:ext cx="11160760" cy="4796737"/>
          </a:xfrm>
        </p:spPr>
        <p:txBody>
          <a:bodyPr/>
          <a:lstStyle/>
          <a:p>
            <a:r>
              <a:rPr lang="en-US" dirty="0"/>
              <a:t>Distributed departure-time policy with Vickrey’s </a:t>
            </a:r>
            <a:r>
              <a:rPr lang="en-US" altLang="zh-CN" dirty="0"/>
              <a:t>bottleneck setting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901B1-0F74-7DF8-E8CF-7751DC6D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Experiments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FD7FD-BCA1-B05A-6ED0-0E2EFD14B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Yafeng Yin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FB91-DD67-D94A-0799-B0B2131E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19DEC24D-AC7F-43B5-94E9-A65CC47E5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46" y="1236937"/>
            <a:ext cx="6577941" cy="33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0B44C-0019-E53F-E96A-1A2F968BD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1" y="4679632"/>
            <a:ext cx="11160759" cy="16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9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6614-995C-414E-96F9-F04F82DF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BE35B-D88C-4879-8E19-4FB99525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814530"/>
            <a:ext cx="10820540" cy="5151203"/>
          </a:xfrm>
        </p:spPr>
        <p:txBody>
          <a:bodyPr>
            <a:normAutofit/>
          </a:bodyPr>
          <a:lstStyle/>
          <a:p>
            <a:r>
              <a:rPr lang="en-US" dirty="0"/>
              <a:t>Implementation of the resulting policy: 100% controllable,  random initialization, average of three trials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D5F27-AEA8-4DCD-8311-8C374B0B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66BD3-4C62-43F3-B1F5-3CDC7416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489B1-2837-46D8-A41D-71E73292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2D27463-A41B-44C2-AACF-99B322E02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700" y="2018845"/>
            <a:ext cx="5836120" cy="3362113"/>
          </a:xfrm>
          <a:prstGeom prst="rect">
            <a:avLst/>
          </a:prstGeom>
        </p:spPr>
      </p:pic>
      <p:pic>
        <p:nvPicPr>
          <p:cNvPr id="9" name="Picture 8" descr="A graph of a graph showing the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45CFBF-1501-462F-A328-44BFA6120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5" y="2018845"/>
            <a:ext cx="5922210" cy="33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82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A4BD-722E-4A12-9092-0B3757007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507" y="2674302"/>
            <a:ext cx="7894321" cy="899795"/>
          </a:xfrm>
        </p:spPr>
        <p:txBody>
          <a:bodyPr/>
          <a:lstStyle/>
          <a:p>
            <a:r>
              <a:rPr lang="en-US" b="1" dirty="0"/>
              <a:t>Concluding Remarks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35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310" y="838517"/>
            <a:ext cx="11317367" cy="522446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Advancements in connectivity and automation will make travelers more willing to give up personal control over their travel choices.</a:t>
            </a:r>
          </a:p>
          <a:p>
            <a:pPr marL="457200" indent="-457200">
              <a:buFontTx/>
              <a:buChar char="-"/>
            </a:pPr>
            <a:r>
              <a:rPr lang="en-US" dirty="0"/>
              <a:t>CAVs with relinquished agency can serve as “traffic demand distributors,” coordinating routes and departure times to enhance system performance.</a:t>
            </a:r>
          </a:p>
          <a:p>
            <a:pPr marL="457200" indent="-457200">
              <a:buFontTx/>
              <a:buChar char="-"/>
            </a:pPr>
            <a:r>
              <a:rPr lang="en-US" dirty="0"/>
              <a:t>Controlling ~15–20% of traffic can be effective, but required share varies by context.</a:t>
            </a:r>
          </a:p>
          <a:p>
            <a:pPr marL="457200" indent="-457200">
              <a:buFontTx/>
              <a:buChar char="-"/>
            </a:pPr>
            <a:r>
              <a:rPr lang="en-US" dirty="0"/>
              <a:t>Incentives help recruit CAVs by compensating drivers for their reduced control and any added travel costs.</a:t>
            </a:r>
          </a:p>
          <a:p>
            <a:pPr marL="457200" indent="-457200">
              <a:buFontTx/>
              <a:buChar char="-"/>
            </a:pPr>
            <a:r>
              <a:rPr lang="en-US" dirty="0"/>
              <a:t>Implementing such schemes is likely economically sensible for managing rush hour congestion in large cities.</a:t>
            </a:r>
          </a:p>
          <a:p>
            <a:pPr marL="457200" indent="-457200">
              <a:buFontTx/>
              <a:buChar char="-"/>
            </a:pPr>
            <a:r>
              <a:rPr lang="en-US" dirty="0"/>
              <a:t>Mean-field reinforcement learning effectively trains distributed control policies.</a:t>
            </a:r>
          </a:p>
          <a:p>
            <a:pPr marL="457200" indent="-457200">
              <a:buFontTx/>
              <a:buChar char="-"/>
            </a:pPr>
            <a:r>
              <a:rPr lang="en-US" b="1" dirty="0"/>
              <a:t>Participatory traffic control could be a promising addition to our congestion management toolbox.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9DE61-41B9-4333-805B-A9795AC0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6038"/>
            <a:ext cx="8895080" cy="435611"/>
          </a:xfrm>
        </p:spPr>
        <p:txBody>
          <a:bodyPr/>
          <a:lstStyle/>
          <a:p>
            <a:r>
              <a:rPr lang="en-US" dirty="0"/>
              <a:t>Synergistic Integration with Other Instruments*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4F65D-2D93-47EA-8D88-D5939262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62626"/>
            <a:ext cx="11551920" cy="5224463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For example, participatory traffic control, when integrated with path-based pricing, can create synergies that offset each method’s weaknesses.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A03E1-3902-45A4-A7FA-D1D00798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FAC8A-310D-43BC-96C5-F2438429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F20B9-7257-44EE-8FC1-7AF34655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C66297-11C7-443F-A7D7-172F551074B7}"/>
              </a:ext>
            </a:extLst>
          </p:cNvPr>
          <p:cNvGraphicFramePr>
            <a:graphicFrameLocks noGrp="1"/>
          </p:cNvGraphicFramePr>
          <p:nvPr/>
        </p:nvGraphicFramePr>
        <p:xfrm>
          <a:off x="847560" y="1927768"/>
          <a:ext cx="10010940" cy="34036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61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3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796">
                  <a:extLst>
                    <a:ext uri="{9D8B030D-6E8A-4147-A177-3AD203B41FA5}">
                      <a16:colId xmlns:a16="http://schemas.microsoft.com/office/drawing/2014/main" val="550008125"/>
                    </a:ext>
                  </a:extLst>
                </a:gridCol>
              </a:tblGrid>
              <a:tr h="2015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Network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Zones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Nodes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Links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MCR (%)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Zero –Revenue MCR (%) 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9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Anaheim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9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Barcelona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2522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9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Berlin-Mitte-Prenzlauer Berg-</a:t>
                      </a:r>
                      <a:r>
                        <a:rPr lang="en-US" sz="2000" u="none" strike="noStrike" dirty="0" err="1">
                          <a:effectLst/>
                        </a:rPr>
                        <a:t>Friedrichshain</a:t>
                      </a:r>
                      <a:r>
                        <a:rPr lang="en-US" sz="2000" u="none" strike="noStrike" dirty="0">
                          <a:effectLst/>
                        </a:rPr>
                        <a:t>-Center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9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Eastern-Massachusetts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9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Sioux Falls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9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Terrassa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1609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9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Winnipeg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147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1052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2836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8AC6733-7EB2-42D0-029D-CE75D7FE25F5}"/>
              </a:ext>
            </a:extLst>
          </p:cNvPr>
          <p:cNvSpPr/>
          <p:nvPr/>
        </p:nvSpPr>
        <p:spPr>
          <a:xfrm>
            <a:off x="411480" y="5725479"/>
            <a:ext cx="117072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*Chen, Z., Lin, X, </a:t>
            </a:r>
            <a:r>
              <a:rPr lang="en-US" sz="1400" b="1" i="1" u="sng" dirty="0"/>
              <a:t>Yin, Y. </a:t>
            </a:r>
            <a:r>
              <a:rPr lang="en-US" sz="1400" i="1" dirty="0"/>
              <a:t>and Li, M. (2020) Path controlling of automated vehicles for system optimum on transportation networks with heterogeneous traffic stream. Transportation Research Part C: Emerging Technologies, 110, 312-329. </a:t>
            </a:r>
          </a:p>
        </p:txBody>
      </p:sp>
    </p:spTree>
    <p:extLst>
      <p:ext uri="{BB962C8B-B14F-4D97-AF65-F5344CB8AC3E}">
        <p14:creationId xmlns:p14="http://schemas.microsoft.com/office/powerpoint/2010/main" val="178139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Participatory Traffic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Yafeng Yin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59084" y="5938542"/>
            <a:ext cx="3679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/>
              <a:t>Source: https://flow-project.github.io/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B8F684-E938-8CCF-3C4B-34A99F9154C1}"/>
              </a:ext>
            </a:extLst>
          </p:cNvPr>
          <p:cNvSpPr txBox="1">
            <a:spLocks/>
          </p:cNvSpPr>
          <p:nvPr/>
        </p:nvSpPr>
        <p:spPr>
          <a:xfrm>
            <a:off x="240224" y="766762"/>
            <a:ext cx="11343494" cy="5224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Tx/>
              <a:buChar char="-"/>
            </a:pPr>
            <a:r>
              <a:rPr lang="en-US" dirty="0"/>
              <a:t>Utilizing connected and automated vehicles (CAVs) within the traffic stream as control actuators to manage traffic</a:t>
            </a:r>
          </a:p>
          <a:p>
            <a:pPr marL="457200" indent="-457200" fontAlgn="auto">
              <a:spcAft>
                <a:spcPts val="0"/>
              </a:spcAft>
              <a:buFontTx/>
              <a:buChar char="-"/>
            </a:pPr>
            <a:r>
              <a:rPr lang="en-US" dirty="0"/>
              <a:t>CAVs as traffic stream regulator</a:t>
            </a:r>
          </a:p>
          <a:p>
            <a:pPr lvl="1"/>
            <a:r>
              <a:rPr lang="en-US" dirty="0"/>
              <a:t>Wu et al. (2018), Stern et al. (2018) and Jin et al. (2018) </a:t>
            </a:r>
          </a:p>
          <a:p>
            <a:pPr lvl="1"/>
            <a:r>
              <a:rPr lang="en-US" dirty="0"/>
              <a:t>“Flow control will be possible via a few mobile actuators (less than 5%)” (Stern et al., 2018)</a:t>
            </a:r>
          </a:p>
        </p:txBody>
      </p:sp>
      <p:pic>
        <p:nvPicPr>
          <p:cNvPr id="12" name="Alex Bayen introduces Flow">
            <a:hlinkClick r:id="" action="ppaction://media"/>
            <a:extLst>
              <a:ext uri="{FF2B5EF4-FFF2-40B4-BE49-F238E27FC236}">
                <a16:creationId xmlns:a16="http://schemas.microsoft.com/office/drawing/2014/main" id="{5AEC75E4-16E9-8705-790B-876797F9F3C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376" end="674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6233" y="3166919"/>
            <a:ext cx="5670098" cy="31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3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678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D572-93DA-7A94-2651-883A6FB2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8414-F270-AE4E-9A47-D328DE94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Aptos Display (Headings)"/>
              </a:rPr>
              <a:t>Controlling CAVs to Stabilize System Dynamics*</a:t>
            </a:r>
            <a:endParaRPr lang="en-US" dirty="0">
              <a:latin typeface="Aptos Display (Headings)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11AEF-C0B4-78AD-E418-1E214026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9B811-27C2-903A-9DE6-00DF2B1F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0C30D-67EB-12A1-ACE6-5D22EAD5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729A07B8-7030-6319-F1A1-2474B60F512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20674" y="771300"/>
                <a:ext cx="11550650" cy="42386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Leveraging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-dissipativity for stabilizing discrete-time mixed-traffic dynamic systems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729A07B8-7030-6319-F1A1-2474B60F5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20674" y="771300"/>
                <a:ext cx="11550650" cy="423863"/>
              </a:xfrm>
              <a:blipFill>
                <a:blip r:embed="rId3"/>
                <a:stretch>
                  <a:fillRect l="-845" t="-27536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E7894E-13B0-93CA-74EE-3FDCCA520962}"/>
              </a:ext>
            </a:extLst>
          </p:cNvPr>
          <p:cNvGrpSpPr/>
          <p:nvPr/>
        </p:nvGrpSpPr>
        <p:grpSpPr>
          <a:xfrm>
            <a:off x="6892905" y="1926545"/>
            <a:ext cx="798210" cy="837013"/>
            <a:chOff x="325624" y="1534682"/>
            <a:chExt cx="798210" cy="837013"/>
          </a:xfrm>
        </p:grpSpPr>
        <p:pic>
          <p:nvPicPr>
            <p:cNvPr id="66" name="Picture 65" descr="A blue wifi symbol on a black background&#10;&#10;Description automatically generated">
              <a:extLst>
                <a:ext uri="{FF2B5EF4-FFF2-40B4-BE49-F238E27FC236}">
                  <a16:creationId xmlns:a16="http://schemas.microsoft.com/office/drawing/2014/main" id="{F6889DF1-AF9F-C5CF-C64A-188EB5912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4325" y="1534682"/>
              <a:ext cx="189509" cy="190714"/>
            </a:xfrm>
            <a:prstGeom prst="rect">
              <a:avLst/>
            </a:prstGeom>
          </p:spPr>
        </p:pic>
        <p:pic>
          <p:nvPicPr>
            <p:cNvPr id="67" name="Picture 66" descr="A red car with its doors open&#10;&#10;Description automatically generated">
              <a:extLst>
                <a:ext uri="{FF2B5EF4-FFF2-40B4-BE49-F238E27FC236}">
                  <a16:creationId xmlns:a16="http://schemas.microsoft.com/office/drawing/2014/main" id="{597CC4DE-0763-C03E-F513-5B8A025AA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5624" y="1685027"/>
              <a:ext cx="787809" cy="240275"/>
            </a:xfrm>
            <a:prstGeom prst="rect">
              <a:avLst/>
            </a:prstGeom>
          </p:spPr>
        </p:pic>
        <p:pic>
          <p:nvPicPr>
            <p:cNvPr id="79" name="Picture 78" descr="A green car with black wheels&#10;&#10;Description automatically generated">
              <a:extLst>
                <a:ext uri="{FF2B5EF4-FFF2-40B4-BE49-F238E27FC236}">
                  <a16:creationId xmlns:a16="http://schemas.microsoft.com/office/drawing/2014/main" id="{210D66DA-B06B-5333-DABF-ED3D62E5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9117" y="2007831"/>
              <a:ext cx="686675" cy="36386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D13720-1380-8B69-E325-8C1C74682948}"/>
                  </a:ext>
                </a:extLst>
              </p:cNvPr>
              <p:cNvSpPr txBox="1"/>
              <p:nvPr/>
            </p:nvSpPr>
            <p:spPr>
              <a:xfrm>
                <a:off x="352549" y="1163987"/>
                <a:ext cx="6097508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chemeClr val="tx1"/>
                    </a:solidFill>
                    <a:latin typeface="+mj-lt"/>
                  </a:rPr>
                  <a:t>Dissipation Inequality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D13720-1380-8B69-E325-8C1C74682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9" y="1163987"/>
                <a:ext cx="6097508" cy="1138773"/>
              </a:xfrm>
              <a:prstGeom prst="rect">
                <a:avLst/>
              </a:prstGeom>
              <a:blipFill>
                <a:blip r:embed="rId7"/>
                <a:stretch>
                  <a:fillRect l="-1100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5C4007A2-4D76-C698-9E3C-1F4402964809}"/>
              </a:ext>
            </a:extLst>
          </p:cNvPr>
          <p:cNvGrpSpPr/>
          <p:nvPr/>
        </p:nvGrpSpPr>
        <p:grpSpPr>
          <a:xfrm>
            <a:off x="8571033" y="1333556"/>
            <a:ext cx="2681633" cy="2050528"/>
            <a:chOff x="3136066" y="1456757"/>
            <a:chExt cx="2959933" cy="232261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4A5987A-7F93-2B67-6788-2FE41D036930}"/>
                </a:ext>
              </a:extLst>
            </p:cNvPr>
            <p:cNvGrpSpPr/>
            <p:nvPr/>
          </p:nvGrpSpPr>
          <p:grpSpPr>
            <a:xfrm>
              <a:off x="3136066" y="1456757"/>
              <a:ext cx="2959933" cy="2322619"/>
              <a:chOff x="1724004" y="1676370"/>
              <a:chExt cx="2959933" cy="2322619"/>
            </a:xfrm>
          </p:grpSpPr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0A420CDA-6AB5-0EE5-21ED-222ADA5CD1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1106" y="1676370"/>
                <a:ext cx="2542831" cy="1953287"/>
              </a:xfrm>
              <a:prstGeom prst="bentConnector3">
                <a:avLst>
                  <a:gd name="adj1" fmla="val 255"/>
                </a:avLst>
              </a:prstGeom>
              <a:ln w="28575">
                <a:solidFill>
                  <a:srgbClr val="00274C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E002865-3118-13BB-D798-DED3D89A784D}"/>
                  </a:ext>
                </a:extLst>
              </p:cNvPr>
              <p:cNvSpPr txBox="1"/>
              <p:nvPr/>
            </p:nvSpPr>
            <p:spPr>
              <a:xfrm rot="16200000">
                <a:off x="1488261" y="2450650"/>
                <a:ext cx="879147" cy="407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i="1" dirty="0">
                    <a:solidFill>
                      <a:schemeClr val="tx1"/>
                    </a:solidFill>
                    <a:latin typeface="+mj-lt"/>
                  </a:rPr>
                  <a:t>Flows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B6CC508-1C31-7589-4C5F-C99CF46312A3}"/>
                  </a:ext>
                </a:extLst>
              </p:cNvPr>
              <p:cNvSpPr txBox="1"/>
              <p:nvPr/>
            </p:nvSpPr>
            <p:spPr>
              <a:xfrm>
                <a:off x="2942668" y="3629657"/>
                <a:ext cx="940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i="1" dirty="0">
                    <a:solidFill>
                      <a:schemeClr val="tx1"/>
                    </a:solidFill>
                    <a:latin typeface="+mj-lt"/>
                  </a:rPr>
                  <a:t>Time</a:t>
                </a: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8624167-1DD8-214F-13A8-59020B91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2442" t="12436" r="12493" b="9890"/>
            <a:stretch/>
          </p:blipFill>
          <p:spPr>
            <a:xfrm>
              <a:off x="3550777" y="1586794"/>
              <a:ext cx="2373773" cy="1842206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8398FB7-EA4B-CB46-1639-5EEFBF25E74B}"/>
              </a:ext>
            </a:extLst>
          </p:cNvPr>
          <p:cNvGrpSpPr/>
          <p:nvPr/>
        </p:nvGrpSpPr>
        <p:grpSpPr>
          <a:xfrm>
            <a:off x="488245" y="1958873"/>
            <a:ext cx="5570036" cy="3929228"/>
            <a:chOff x="6159196" y="2505528"/>
            <a:chExt cx="5570036" cy="392922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AA0030D-5F27-C3A9-F73C-CF0868DDD6DE}"/>
                </a:ext>
              </a:extLst>
            </p:cNvPr>
            <p:cNvGrpSpPr/>
            <p:nvPr/>
          </p:nvGrpSpPr>
          <p:grpSpPr>
            <a:xfrm>
              <a:off x="6159196" y="2505528"/>
              <a:ext cx="5570036" cy="3929228"/>
              <a:chOff x="7338193" y="3164378"/>
              <a:chExt cx="5986436" cy="445227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D4E1217-EDEB-A16E-C4BA-481A1A585A25}"/>
                  </a:ext>
                </a:extLst>
              </p:cNvPr>
              <p:cNvGrpSpPr/>
              <p:nvPr/>
            </p:nvGrpSpPr>
            <p:grpSpPr>
              <a:xfrm>
                <a:off x="7338193" y="5164157"/>
                <a:ext cx="5986436" cy="1008749"/>
                <a:chOff x="7171844" y="5056167"/>
                <a:chExt cx="5986436" cy="1008749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16C1F77-A36C-241C-F1C7-0567DECDF795}"/>
                    </a:ext>
                  </a:extLst>
                </p:cNvPr>
                <p:cNvSpPr txBox="1"/>
                <p:nvPr/>
              </p:nvSpPr>
              <p:spPr>
                <a:xfrm>
                  <a:off x="8281475" y="5611545"/>
                  <a:ext cx="3961548" cy="4533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i="1" dirty="0">
                      <a:solidFill>
                        <a:schemeClr val="tx1"/>
                      </a:solidFill>
                      <a:latin typeface="+mj-lt"/>
                    </a:rPr>
                    <a:t>Payoff Dynamics (PDM)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CBA18D62-419A-2410-F6D5-C26C5ED884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79132" y="5089664"/>
                      <a:ext cx="879148" cy="6626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+mj-lt"/>
                        </a:rPr>
                        <a:t>Flows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i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CBA18D62-419A-2410-F6D5-C26C5ED884B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79132" y="5089664"/>
                      <a:ext cx="879148" cy="66261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31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B7534CFE-8252-63AA-C091-43D9205D6A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71844" y="5056167"/>
                      <a:ext cx="1136367" cy="6626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+mj-lt"/>
                        </a:rPr>
                        <a:t>Payoff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i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B7534CFE-8252-63AA-C091-43D9205D6A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1844" y="5056167"/>
                      <a:ext cx="1136367" cy="6626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3125" b="-10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5CFA886-2596-B96B-174D-5717BEBA3753}"/>
                  </a:ext>
                </a:extLst>
              </p:cNvPr>
              <p:cNvGrpSpPr/>
              <p:nvPr/>
            </p:nvGrpSpPr>
            <p:grpSpPr>
              <a:xfrm>
                <a:off x="8590175" y="3164378"/>
                <a:ext cx="3690496" cy="4452272"/>
                <a:chOff x="8483577" y="3132231"/>
                <a:chExt cx="3690496" cy="4452272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D2657E7-C4E7-6528-4844-D43C255BD975}"/>
                    </a:ext>
                  </a:extLst>
                </p:cNvPr>
                <p:cNvSpPr/>
                <p:nvPr/>
              </p:nvSpPr>
              <p:spPr>
                <a:xfrm>
                  <a:off x="8483577" y="5530359"/>
                  <a:ext cx="3676847" cy="2054144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noFill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1E6E1EE-9538-841D-B684-8D77D7F1FB23}"/>
                    </a:ext>
                  </a:extLst>
                </p:cNvPr>
                <p:cNvSpPr/>
                <p:nvPr/>
              </p:nvSpPr>
              <p:spPr>
                <a:xfrm>
                  <a:off x="8483577" y="3132231"/>
                  <a:ext cx="3676847" cy="2136075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noFill/>
                  </a:endParaRPr>
                </a:p>
              </p:txBody>
            </p:sp>
            <p:cxnSp>
              <p:nvCxnSpPr>
                <p:cNvPr id="35" name="Connector: Elbow 34">
                  <a:extLst>
                    <a:ext uri="{FF2B5EF4-FFF2-40B4-BE49-F238E27FC236}">
                      <a16:creationId xmlns:a16="http://schemas.microsoft.com/office/drawing/2014/main" id="{006CEE57-8436-3A38-0D0F-26BA91682229}"/>
                    </a:ext>
                  </a:extLst>
                </p:cNvPr>
                <p:cNvCxnSpPr>
                  <a:cxnSpLocks/>
                  <a:stCxn id="33" idx="1"/>
                  <a:endCxn id="32" idx="1"/>
                </p:cNvCxnSpPr>
                <p:nvPr/>
              </p:nvCxnSpPr>
              <p:spPr>
                <a:xfrm rot="10800000">
                  <a:off x="8483577" y="4200269"/>
                  <a:ext cx="13649" cy="2357163"/>
                </a:xfrm>
                <a:prstGeom prst="bentConnector3">
                  <a:avLst>
                    <a:gd name="adj1" fmla="val 180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or: Elbow 40">
                  <a:extLst>
                    <a:ext uri="{FF2B5EF4-FFF2-40B4-BE49-F238E27FC236}">
                      <a16:creationId xmlns:a16="http://schemas.microsoft.com/office/drawing/2014/main" id="{0B0C9407-4065-90CA-52B8-7AB9A0E0E852}"/>
                    </a:ext>
                  </a:extLst>
                </p:cNvPr>
                <p:cNvCxnSpPr>
                  <a:cxnSpLocks/>
                  <a:stCxn id="32" idx="3"/>
                  <a:endCxn id="33" idx="3"/>
                </p:cNvCxnSpPr>
                <p:nvPr/>
              </p:nvCxnSpPr>
              <p:spPr>
                <a:xfrm>
                  <a:off x="12160424" y="4200269"/>
                  <a:ext cx="13649" cy="2357163"/>
                </a:xfrm>
                <a:prstGeom prst="bentConnector3">
                  <a:avLst>
                    <a:gd name="adj1" fmla="val 180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989DE05-C165-2FF4-A530-8184BFB485C1}"/>
                </a:ext>
              </a:extLst>
            </p:cNvPr>
            <p:cNvSpPr txBox="1"/>
            <p:nvPr/>
          </p:nvSpPr>
          <p:spPr>
            <a:xfrm>
              <a:off x="7208442" y="2506419"/>
              <a:ext cx="36859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+mj-lt"/>
                </a:rPr>
                <a:t>Evolutionary Dynamics (EDM)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76BC810-B8CF-395B-616C-A0555C83D5A8}"/>
                </a:ext>
              </a:extLst>
            </p:cNvPr>
            <p:cNvSpPr txBox="1"/>
            <p:nvPr/>
          </p:nvSpPr>
          <p:spPr>
            <a:xfrm>
              <a:off x="7208442" y="4623330"/>
              <a:ext cx="36859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+mj-lt"/>
                </a:rPr>
                <a:t>Payoff Dynamics (PDM)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Flowchart: Alternate Process 141">
                <a:extLst>
                  <a:ext uri="{FF2B5EF4-FFF2-40B4-BE49-F238E27FC236}">
                    <a16:creationId xmlns:a16="http://schemas.microsoft.com/office/drawing/2014/main" id="{6C85FF2D-1AD9-D30F-1694-F3E547F7964F}"/>
                  </a:ext>
                </a:extLst>
              </p:cNvPr>
              <p:cNvSpPr/>
              <p:nvPr/>
            </p:nvSpPr>
            <p:spPr>
              <a:xfrm>
                <a:off x="1836413" y="2345052"/>
                <a:ext cx="1497492" cy="1406187"/>
              </a:xfrm>
              <a:prstGeom prst="flowChartAlternateProcess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Propose novel backward EDM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Flowchart: Alternate Process 141">
                <a:extLst>
                  <a:ext uri="{FF2B5EF4-FFF2-40B4-BE49-F238E27FC236}">
                    <a16:creationId xmlns:a16="http://schemas.microsoft.com/office/drawing/2014/main" id="{6C85FF2D-1AD9-D30F-1694-F3E547F79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413" y="2345052"/>
                <a:ext cx="1497492" cy="1406187"/>
              </a:xfrm>
              <a:prstGeom prst="flowChartAlternateProcess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Flowchart: Alternate Process 144">
                <a:extLst>
                  <a:ext uri="{FF2B5EF4-FFF2-40B4-BE49-F238E27FC236}">
                    <a16:creationId xmlns:a16="http://schemas.microsoft.com/office/drawing/2014/main" id="{C7E495CD-7FD0-327D-77C6-FAE78F4FF795}"/>
                  </a:ext>
                </a:extLst>
              </p:cNvPr>
              <p:cNvSpPr/>
              <p:nvPr/>
            </p:nvSpPr>
            <p:spPr>
              <a:xfrm>
                <a:off x="3449555" y="2354925"/>
                <a:ext cx="1497492" cy="1406187"/>
              </a:xfrm>
              <a:prstGeom prst="flowChartAlternateProcess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Prove EDM dissipativity by finding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Flowchart: Alternate Process 144">
                <a:extLst>
                  <a:ext uri="{FF2B5EF4-FFF2-40B4-BE49-F238E27FC236}">
                    <a16:creationId xmlns:a16="http://schemas.microsoft.com/office/drawing/2014/main" id="{C7E495CD-7FD0-327D-77C6-FAE78F4FF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555" y="2354925"/>
                <a:ext cx="1497492" cy="1406187"/>
              </a:xfrm>
              <a:prstGeom prst="flowChartAlternateProcess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Flowchart: Alternate Process 145">
                <a:extLst>
                  <a:ext uri="{FF2B5EF4-FFF2-40B4-BE49-F238E27FC236}">
                    <a16:creationId xmlns:a16="http://schemas.microsoft.com/office/drawing/2014/main" id="{231E7EB7-3CF1-F473-E244-27D931836BFE}"/>
                  </a:ext>
                </a:extLst>
              </p:cNvPr>
              <p:cNvSpPr/>
              <p:nvPr/>
            </p:nvSpPr>
            <p:spPr>
              <a:xfrm>
                <a:off x="2355765" y="4536006"/>
                <a:ext cx="2057268" cy="1219095"/>
              </a:xfrm>
              <a:prstGeom prst="flowChartAlternateProcess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Design controller / payoff mechanism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to enforce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Flowchart: Alternate Process 145">
                <a:extLst>
                  <a:ext uri="{FF2B5EF4-FFF2-40B4-BE49-F238E27FC236}">
                    <a16:creationId xmlns:a16="http://schemas.microsoft.com/office/drawing/2014/main" id="{231E7EB7-3CF1-F473-E244-27D931836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765" y="4536006"/>
                <a:ext cx="2057268" cy="1219095"/>
              </a:xfrm>
              <a:prstGeom prst="flowChartAlternateProcess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1CB1251-4AF2-B60E-0860-6EDDE5E647E1}"/>
              </a:ext>
            </a:extLst>
          </p:cNvPr>
          <p:cNvGrpSpPr/>
          <p:nvPr/>
        </p:nvGrpSpPr>
        <p:grpSpPr>
          <a:xfrm>
            <a:off x="8722764" y="3410570"/>
            <a:ext cx="2349158" cy="516845"/>
            <a:chOff x="2803948" y="3723795"/>
            <a:chExt cx="2514411" cy="542515"/>
          </a:xfrm>
        </p:grpSpPr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1AE70DBB-9EF8-CF11-D62C-E164FF1013BB}"/>
                </a:ext>
              </a:extLst>
            </p:cNvPr>
            <p:cNvSpPr/>
            <p:nvPr/>
          </p:nvSpPr>
          <p:spPr>
            <a:xfrm rot="5400000">
              <a:off x="4062692" y="3883524"/>
              <a:ext cx="530871" cy="234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71338C-70C0-C346-DBC7-07CDAB2AAC0A}"/>
                </a:ext>
              </a:extLst>
            </p:cNvPr>
            <p:cNvSpPr txBox="1"/>
            <p:nvPr/>
          </p:nvSpPr>
          <p:spPr>
            <a:xfrm>
              <a:off x="2803948" y="3807097"/>
              <a:ext cx="15756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1"/>
                  </a:solidFill>
                  <a:latin typeface="+mj-lt"/>
                </a:rPr>
                <a:t>CAV Control</a:t>
              </a:r>
            </a:p>
          </p:txBody>
        </p:sp>
        <p:pic>
          <p:nvPicPr>
            <p:cNvPr id="148" name="Picture 147" descr="A blue wifi symbol on a black background&#10;&#10;Description automatically generated">
              <a:extLst>
                <a:ext uri="{FF2B5EF4-FFF2-40B4-BE49-F238E27FC236}">
                  <a16:creationId xmlns:a16="http://schemas.microsoft.com/office/drawing/2014/main" id="{3F6D4187-B6FF-4AC9-D1CA-D031EB4EF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28850" y="3723795"/>
              <a:ext cx="189509" cy="190714"/>
            </a:xfrm>
            <a:prstGeom prst="rect">
              <a:avLst/>
            </a:prstGeom>
          </p:spPr>
        </p:pic>
        <p:pic>
          <p:nvPicPr>
            <p:cNvPr id="149" name="Picture 148" descr="A red car with its doors open&#10;&#10;Description automatically generated">
              <a:extLst>
                <a:ext uri="{FF2B5EF4-FFF2-40B4-BE49-F238E27FC236}">
                  <a16:creationId xmlns:a16="http://schemas.microsoft.com/office/drawing/2014/main" id="{2FA891CA-054E-89B0-225B-C30325891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20149" y="3874140"/>
              <a:ext cx="787809" cy="240275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3D56750-37DB-896C-D80C-05B6BD1AB883}"/>
              </a:ext>
            </a:extLst>
          </p:cNvPr>
          <p:cNvGrpSpPr/>
          <p:nvPr/>
        </p:nvGrpSpPr>
        <p:grpSpPr>
          <a:xfrm>
            <a:off x="8577182" y="3941564"/>
            <a:ext cx="2669424" cy="2053120"/>
            <a:chOff x="2713265" y="4311400"/>
            <a:chExt cx="2946456" cy="232555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D3D3BC7-57B0-333C-FA6B-36162D42A0D3}"/>
                </a:ext>
              </a:extLst>
            </p:cNvPr>
            <p:cNvGrpSpPr/>
            <p:nvPr/>
          </p:nvGrpSpPr>
          <p:grpSpPr>
            <a:xfrm>
              <a:off x="2713265" y="4311400"/>
              <a:ext cx="2946456" cy="2325555"/>
              <a:chOff x="1744473" y="3980217"/>
              <a:chExt cx="2946456" cy="2325555"/>
            </a:xfrm>
          </p:grpSpPr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26CFA97C-7ECD-59DF-01AD-8CE4B2F35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0019" y="3980217"/>
                <a:ext cx="2550910" cy="1956223"/>
              </a:xfrm>
              <a:prstGeom prst="bentConnector3">
                <a:avLst>
                  <a:gd name="adj1" fmla="val -35"/>
                </a:avLst>
              </a:prstGeom>
              <a:ln w="28575">
                <a:solidFill>
                  <a:srgbClr val="00274C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978F69-CD38-C249-3E11-1D2BD6A719A4}"/>
                  </a:ext>
                </a:extLst>
              </p:cNvPr>
              <p:cNvSpPr txBox="1"/>
              <p:nvPr/>
            </p:nvSpPr>
            <p:spPr>
              <a:xfrm rot="16200000">
                <a:off x="1489565" y="4779016"/>
                <a:ext cx="879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i="1" dirty="0">
                    <a:solidFill>
                      <a:schemeClr val="tx1"/>
                    </a:solidFill>
                    <a:latin typeface="+mj-lt"/>
                  </a:rPr>
                  <a:t>Flows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764524A-A2D8-91F5-45D8-00BB26718C88}"/>
                  </a:ext>
                </a:extLst>
              </p:cNvPr>
              <p:cNvSpPr txBox="1"/>
              <p:nvPr/>
            </p:nvSpPr>
            <p:spPr>
              <a:xfrm>
                <a:off x="2954297" y="5936440"/>
                <a:ext cx="940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i="1" dirty="0">
                    <a:solidFill>
                      <a:schemeClr val="tx1"/>
                    </a:solidFill>
                    <a:latin typeface="+mj-lt"/>
                  </a:rPr>
                  <a:t>Time</a:t>
                </a:r>
              </a:p>
            </p:txBody>
          </p:sp>
        </p:grp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5A29C76-80D7-F784-3111-78D781C51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13302" t="13417" r="16131" b="9275"/>
            <a:stretch/>
          </p:blipFill>
          <p:spPr>
            <a:xfrm>
              <a:off x="3108811" y="4318110"/>
              <a:ext cx="2427562" cy="1994604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C28B3E4-0118-310D-B3B2-0818B34932EC}"/>
              </a:ext>
            </a:extLst>
          </p:cNvPr>
          <p:cNvSpPr/>
          <p:nvPr/>
        </p:nvSpPr>
        <p:spPr>
          <a:xfrm>
            <a:off x="352549" y="6113961"/>
            <a:ext cx="117712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* Lee, R., Scruggs, J., and </a:t>
            </a:r>
            <a:r>
              <a:rPr lang="en-US" sz="1200" b="1" i="1" u="sng" dirty="0"/>
              <a:t>Yin, Y. </a:t>
            </a:r>
            <a:r>
              <a:rPr lang="en-US" sz="1200" i="1" dirty="0"/>
              <a:t>(2025) Discrete-Time Stabilization of Nash Equilibrium for Mixed Traffic Routing. 2025 American Control Conference, July 8-10, 2025, Denver, CO, USA</a:t>
            </a:r>
          </a:p>
        </p:txBody>
      </p:sp>
      <p:pic>
        <p:nvPicPr>
          <p:cNvPr id="9" name="Picture 8" descr="A diagram of a curve&#10;&#10;AI-generated content may be incorrect.">
            <a:extLst>
              <a:ext uri="{FF2B5EF4-FFF2-40B4-BE49-F238E27FC236}">
                <a16:creationId xmlns:a16="http://schemas.microsoft.com/office/drawing/2014/main" id="{E539DFC3-06D9-7427-D708-1E5FE1DD91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83" y="3093576"/>
            <a:ext cx="2564825" cy="17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07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76181">
            <a:off x="1320224" y="2758514"/>
            <a:ext cx="9874632" cy="1072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Traffic Control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82711" y="6356350"/>
            <a:ext cx="2743200" cy="365125"/>
          </a:xfrm>
        </p:spPr>
        <p:txBody>
          <a:bodyPr/>
          <a:lstStyle/>
          <a:p>
            <a:fld id="{A3577E36-D618-4D64-8234-D1CA87A70B37}" type="slidenum">
              <a:rPr lang="en-US" smtClean="0"/>
              <a:t>41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692559" y="705982"/>
            <a:ext cx="31531" cy="51777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692559" y="5877384"/>
            <a:ext cx="9280241" cy="312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75035" y="3094781"/>
            <a:ext cx="3742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C4594"/>
                </a:solidFill>
              </a:rPr>
              <a:t>Level of AV Market Penetration</a:t>
            </a:r>
            <a:r>
              <a:rPr lang="en-US" sz="2000" dirty="0">
                <a:solidFill>
                  <a:srgbClr val="2C4594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56263" y="5908657"/>
            <a:ext cx="4319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C4594"/>
                </a:solidFill>
              </a:rPr>
              <a:t>Level of Relinquished Travel Agency  </a:t>
            </a:r>
          </a:p>
        </p:txBody>
      </p:sp>
      <p:sp>
        <p:nvSpPr>
          <p:cNvPr id="16" name="Oval 15"/>
          <p:cNvSpPr/>
          <p:nvPr/>
        </p:nvSpPr>
        <p:spPr>
          <a:xfrm>
            <a:off x="1868815" y="3817484"/>
            <a:ext cx="3433934" cy="1734987"/>
          </a:xfrm>
          <a:prstGeom prst="ellipse">
            <a:avLst/>
          </a:prstGeom>
          <a:effectLst>
            <a:outerShdw blurRad="50800" dist="38100" dir="2700000" algn="t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Traditional traffic control for self-organizing systems</a:t>
            </a:r>
          </a:p>
        </p:txBody>
      </p:sp>
      <p:sp>
        <p:nvSpPr>
          <p:cNvPr id="17" name="Oval 16"/>
          <p:cNvSpPr/>
          <p:nvPr/>
        </p:nvSpPr>
        <p:spPr>
          <a:xfrm>
            <a:off x="4626122" y="2412062"/>
            <a:ext cx="3163422" cy="1838202"/>
          </a:xfrm>
          <a:prstGeom prst="ellipse">
            <a:avLst/>
          </a:prstGeom>
          <a:effectLst>
            <a:outerShdw blurRad="50800" dist="38100" dir="2700000" algn="t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Participatory control for semi-organized systems</a:t>
            </a:r>
          </a:p>
        </p:txBody>
      </p:sp>
      <p:sp>
        <p:nvSpPr>
          <p:cNvPr id="18" name="Oval 17"/>
          <p:cNvSpPr/>
          <p:nvPr/>
        </p:nvSpPr>
        <p:spPr>
          <a:xfrm>
            <a:off x="7177053" y="992841"/>
            <a:ext cx="3322101" cy="19163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Reservation-based control for fully-organized systems</a:t>
            </a:r>
          </a:p>
        </p:txBody>
      </p:sp>
    </p:spTree>
    <p:extLst>
      <p:ext uri="{BB962C8B-B14F-4D97-AF65-F5344CB8AC3E}">
        <p14:creationId xmlns:p14="http://schemas.microsoft.com/office/powerpoint/2010/main" val="4203043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5362-6561-4786-8AA5-F2339C40C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Email: yafeng@umich.edu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E8450-0E98-4782-AD81-4E088776C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Yafeng Yin, Ph.D.</a:t>
            </a:r>
          </a:p>
          <a:p>
            <a:pPr>
              <a:spcBef>
                <a:spcPts val="0"/>
              </a:spcBef>
            </a:pPr>
            <a:r>
              <a:rPr lang="en-US" dirty="0"/>
              <a:t>Donald Cleveland Collegiate Professor of Engineering </a:t>
            </a:r>
          </a:p>
          <a:p>
            <a:pPr>
              <a:spcBef>
                <a:spcPts val="0"/>
              </a:spcBef>
            </a:pPr>
            <a:r>
              <a:rPr lang="en-US" dirty="0"/>
              <a:t>Donald </a:t>
            </a:r>
            <a:r>
              <a:rPr lang="en-US" dirty="0" err="1"/>
              <a:t>Malloure</a:t>
            </a:r>
            <a:r>
              <a:rPr lang="en-US" dirty="0"/>
              <a:t> Department Chair of Civil and Environmental Engineering</a:t>
            </a:r>
          </a:p>
          <a:p>
            <a:pPr>
              <a:spcBef>
                <a:spcPts val="0"/>
              </a:spcBef>
            </a:pPr>
            <a:r>
              <a:rPr lang="en-US" dirty="0"/>
              <a:t>University of Michigan, Ann Arbor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7B8FF-8857-480B-85D5-81179527BEDA}"/>
              </a:ext>
            </a:extLst>
          </p:cNvPr>
          <p:cNvSpPr txBox="1"/>
          <p:nvPr userDrawn="1"/>
        </p:nvSpPr>
        <p:spPr>
          <a:xfrm>
            <a:off x="335280" y="344388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54281418"/>
      </p:ext>
    </p:extLst>
  </p:cSld>
  <p:clrMapOvr>
    <a:masterClrMapping/>
  </p:clrMapOvr>
  <p:transition spd="slow">
    <p:strips dir="r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79" y="66405"/>
            <a:ext cx="8895080" cy="435611"/>
          </a:xfrm>
        </p:spPr>
        <p:txBody>
          <a:bodyPr/>
          <a:lstStyle/>
          <a:p>
            <a:r>
              <a:rPr lang="en-US" dirty="0"/>
              <a:t>Numerical Experiments (Cont’d)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43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B1307-2D50-45C8-A27E-353282B756FF}"/>
              </a:ext>
            </a:extLst>
          </p:cNvPr>
          <p:cNvSpPr txBox="1"/>
          <p:nvPr/>
        </p:nvSpPr>
        <p:spPr>
          <a:xfrm>
            <a:off x="9566087" y="3072803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1400" b="1" dirty="0">
                <a:solidFill>
                  <a:srgbClr val="063B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Sioux Falls Network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04956A-AEB2-4839-9354-2CAA52ABF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79" y="804979"/>
            <a:ext cx="10358181" cy="5151203"/>
          </a:xfrm>
        </p:spPr>
        <p:txBody>
          <a:bodyPr>
            <a:normAutofit/>
          </a:bodyPr>
          <a:lstStyle/>
          <a:p>
            <a:r>
              <a:rPr lang="en-US" dirty="0"/>
              <a:t>Distributed routing policy: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283CA-AE90-4C0C-AC9D-FA19FC965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087" y="763403"/>
            <a:ext cx="2134813" cy="2109316"/>
          </a:xfrm>
          <a:prstGeom prst="rect">
            <a:avLst/>
          </a:prstGeom>
        </p:spPr>
      </p:pic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53B4506-23F0-4DB5-8398-74E768CAA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10" y="2061271"/>
            <a:ext cx="7189646" cy="36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ED84-A8CF-4975-824C-AB4BEE77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Relinquished Human Agency in Travel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450-52F2-415F-BBCE-1BACDE22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Human agency is the capacity for individuals to act independently and make their own decisions based on personal volition.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concept is highly relevant to travel, encompassing multiple facets such as the timing of travel, choice of destination, mode, and route, driving tasks, and adaptability.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While traditionally personal vehicles have been marketed with cultural symbols of security, freedom, and control, the advent of driving automation requires travelers to increasingly surrender aspects of their agency.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F093B-A2A4-42C3-A08D-5C913393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685DD-0B93-4F2B-BE98-12CCF5ED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1AE02-29E8-476D-8F10-2CF76DF2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60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0CE1F-61FA-445A-98B1-23E8F517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Relinquished Human Agency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25B9A-0C43-4E98-86BB-20EB071E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EFDB-03BA-4913-8682-CBD1D334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34DAF-999D-4AFB-ACBC-EBB4AB64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35004" y="1019930"/>
            <a:ext cx="196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</a:rPr>
              <a:t>Human agency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1731" y="1460302"/>
            <a:ext cx="141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Incentivized to relinquish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6189" y="1021028"/>
            <a:ext cx="2758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</a:rPr>
              <a:t>Enabled control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616892" y="4905840"/>
            <a:ext cx="1701162" cy="314264"/>
          </a:xfrm>
          <a:prstGeom prst="straightConnector1">
            <a:avLst/>
          </a:prstGeom>
          <a:noFill/>
          <a:ln w="15875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>
          <a:xfrm flipV="1">
            <a:off x="4637896" y="3657675"/>
            <a:ext cx="1607075" cy="32120"/>
          </a:xfrm>
          <a:prstGeom prst="straightConnector1">
            <a:avLst/>
          </a:prstGeom>
          <a:noFill/>
          <a:ln w="15875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>
          <a:xfrm>
            <a:off x="4626677" y="2025495"/>
            <a:ext cx="1635974" cy="213479"/>
          </a:xfrm>
          <a:prstGeom prst="straightConnector1">
            <a:avLst/>
          </a:prstGeom>
          <a:noFill/>
          <a:ln w="15875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V="1">
            <a:off x="4596907" y="2287153"/>
            <a:ext cx="1648064" cy="435816"/>
          </a:xfrm>
          <a:prstGeom prst="straightConnector1">
            <a:avLst/>
          </a:prstGeom>
          <a:noFill/>
          <a:ln w="15875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2263210" y="1523060"/>
            <a:ext cx="2589725" cy="4185380"/>
          </a:xfrm>
          <a:prstGeom prst="rect">
            <a:avLst/>
          </a:prstGeom>
          <a:noFill/>
          <a:ln w="1905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51979" y="2605557"/>
            <a:ext cx="2100762" cy="369332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Destination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61721" y="1860077"/>
            <a:ext cx="2115538" cy="369332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Mode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96145" y="3450246"/>
            <a:ext cx="2100762" cy="369332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Departure time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6649" y="4245964"/>
            <a:ext cx="2100762" cy="369332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Route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74832" y="5079332"/>
            <a:ext cx="2132579" cy="369332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Driving maneuvers 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676416" y="3816009"/>
            <a:ext cx="1551563" cy="645044"/>
          </a:xfrm>
          <a:prstGeom prst="straightConnector1">
            <a:avLst/>
          </a:prstGeom>
          <a:noFill/>
          <a:ln w="15875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/>
          <p:cNvCxnSpPr>
            <a:stCxn id="17" idx="3"/>
          </p:cNvCxnSpPr>
          <p:nvPr/>
        </p:nvCxnSpPr>
        <p:spPr>
          <a:xfrm flipV="1">
            <a:off x="4596907" y="2365619"/>
            <a:ext cx="1655240" cy="1269293"/>
          </a:xfrm>
          <a:prstGeom prst="straightConnector1">
            <a:avLst/>
          </a:prstGeom>
          <a:noFill/>
          <a:ln w="15875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6123336" y="1483065"/>
            <a:ext cx="2772168" cy="4216138"/>
          </a:xfrm>
          <a:prstGeom prst="rect">
            <a:avLst/>
          </a:prstGeom>
          <a:noFill/>
          <a:ln w="1905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350984" y="1740387"/>
            <a:ext cx="2419927" cy="1101608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 travel demand management </a:t>
            </a:r>
          </a:p>
        </p:txBody>
      </p:sp>
      <p:sp>
        <p:nvSpPr>
          <p:cNvPr id="24" name="Oval 23"/>
          <p:cNvSpPr/>
          <p:nvPr/>
        </p:nvSpPr>
        <p:spPr>
          <a:xfrm>
            <a:off x="6363126" y="3071304"/>
            <a:ext cx="2419927" cy="1101608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CAVs as traffic demand distributors</a:t>
            </a:r>
          </a:p>
        </p:txBody>
      </p:sp>
      <p:sp>
        <p:nvSpPr>
          <p:cNvPr id="25" name="Oval 24"/>
          <p:cNvSpPr/>
          <p:nvPr/>
        </p:nvSpPr>
        <p:spPr>
          <a:xfrm>
            <a:off x="6311814" y="4402221"/>
            <a:ext cx="2419927" cy="1101608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CAVs as traffic stream regulators</a:t>
            </a:r>
          </a:p>
        </p:txBody>
      </p:sp>
      <p:sp>
        <p:nvSpPr>
          <p:cNvPr id="26" name="Right Brace 25"/>
          <p:cNvSpPr/>
          <p:nvPr/>
        </p:nvSpPr>
        <p:spPr>
          <a:xfrm>
            <a:off x="9035484" y="3354572"/>
            <a:ext cx="426835" cy="1988289"/>
          </a:xfrm>
          <a:prstGeom prst="rightBrace">
            <a:avLst/>
          </a:prstGeom>
          <a:ln w="1587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9684860" y="3840884"/>
            <a:ext cx="1630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Participatory Traffic Control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616892" y="2825989"/>
            <a:ext cx="1621641" cy="624257"/>
          </a:xfrm>
          <a:prstGeom prst="straightConnector1">
            <a:avLst/>
          </a:prstGeom>
          <a:noFill/>
          <a:ln w="15875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731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CAVs as Traffic Demand Distributors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746166"/>
            <a:ext cx="11551920" cy="522446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 working hypothesis is that, by controlling the departure time or route choice of a small number of CAVs, we can influence a larger number of uncontrolled vehicles’ travel decisions to improve the overall system performance.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D3DBE-CB18-055C-1C38-AF567F65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266" y="1901383"/>
            <a:ext cx="4082307" cy="2721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335698-69EA-E6A9-0745-2DFB602E85A4}"/>
              </a:ext>
            </a:extLst>
          </p:cNvPr>
          <p:cNvSpPr txBox="1"/>
          <p:nvPr/>
        </p:nvSpPr>
        <p:spPr>
          <a:xfrm>
            <a:off x="735600" y="5035165"/>
            <a:ext cx="7481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What percentage of traffic do we need to control?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F5174-DC33-C070-991A-37615B7028E5}"/>
              </a:ext>
            </a:extLst>
          </p:cNvPr>
          <p:cNvSpPr txBox="1"/>
          <p:nvPr/>
        </p:nvSpPr>
        <p:spPr>
          <a:xfrm>
            <a:off x="1254034" y="5474823"/>
            <a:ext cx="103457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Let’s examine the minimum percentage of traffic that needs to be controlled to replicate system optimum in a traffic network  </a:t>
            </a:r>
          </a:p>
        </p:txBody>
      </p:sp>
    </p:spTree>
    <p:extLst>
      <p:ext uri="{BB962C8B-B14F-4D97-AF65-F5344CB8AC3E}">
        <p14:creationId xmlns:p14="http://schemas.microsoft.com/office/powerpoint/2010/main" val="20007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EB0B74-FFFC-40A9-92E6-779D8FF08AB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74C">
                    <a:tint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6/21/2025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74C">
                  <a:tint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>
                <a:ln>
                  <a:noFill/>
                </a:ln>
                <a:solidFill>
                  <a:srgbClr val="00274C">
                    <a:tint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t>Yafeng Yin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74C">
                  <a:tint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577E36-D618-4D64-8234-D1CA87A70B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74C">
                    <a:tint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74C">
                  <a:tint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Arial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C6D9B0-8F72-04A5-EE49-0D3678405AAC}"/>
              </a:ext>
            </a:extLst>
          </p:cNvPr>
          <p:cNvGrpSpPr/>
          <p:nvPr/>
        </p:nvGrpSpPr>
        <p:grpSpPr>
          <a:xfrm>
            <a:off x="508209" y="1096389"/>
            <a:ext cx="2366861" cy="3373876"/>
            <a:chOff x="8804525" y="1509274"/>
            <a:chExt cx="2366861" cy="33738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3E48BA-E90E-4785-2735-63AE140A1625}"/>
                </a:ext>
              </a:extLst>
            </p:cNvPr>
            <p:cNvSpPr/>
            <p:nvPr/>
          </p:nvSpPr>
          <p:spPr>
            <a:xfrm>
              <a:off x="8983736" y="1687073"/>
              <a:ext cx="2187650" cy="3196077"/>
            </a:xfrm>
            <a:prstGeom prst="rect">
              <a:avLst/>
            </a:prstGeom>
            <a:solidFill>
              <a:srgbClr val="FFCB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E23DF1-2FD2-D4DD-FB53-043EE8BA9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86" t="3924" r="5141" b="3252"/>
            <a:stretch/>
          </p:blipFill>
          <p:spPr>
            <a:xfrm>
              <a:off x="8804525" y="1509274"/>
              <a:ext cx="2187650" cy="319607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9E9044-F0BF-8C9A-0367-9588E8DDF09C}"/>
              </a:ext>
            </a:extLst>
          </p:cNvPr>
          <p:cNvGrpSpPr/>
          <p:nvPr/>
        </p:nvGrpSpPr>
        <p:grpSpPr>
          <a:xfrm>
            <a:off x="420650" y="6160587"/>
            <a:ext cx="11350700" cy="169607"/>
            <a:chOff x="6950625" y="1915675"/>
            <a:chExt cx="11350700" cy="37177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8C858E-CD7F-F32C-212D-352478663C61}"/>
                </a:ext>
              </a:extLst>
            </p:cNvPr>
            <p:cNvSpPr/>
            <p:nvPr/>
          </p:nvSpPr>
          <p:spPr>
            <a:xfrm>
              <a:off x="6950625" y="1915675"/>
              <a:ext cx="127000" cy="371774"/>
            </a:xfrm>
            <a:prstGeom prst="rect">
              <a:avLst/>
            </a:prstGeom>
            <a:solidFill>
              <a:srgbClr val="FFCB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ABF130-C61B-EAA1-55A7-30C11C31573D}"/>
                </a:ext>
              </a:extLst>
            </p:cNvPr>
            <p:cNvSpPr/>
            <p:nvPr/>
          </p:nvSpPr>
          <p:spPr>
            <a:xfrm>
              <a:off x="7077625" y="1915675"/>
              <a:ext cx="11223700" cy="365126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rgbClr val="131953"/>
                </a:gs>
                <a:gs pos="70000">
                  <a:srgbClr val="131953">
                    <a:alpha val="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Corbel"/>
                  <a:cs typeface="Corbel"/>
                  <a:sym typeface="Corbel"/>
                </a:rPr>
                <a:t>* Wardrop J. (1952) Some Theoretical Aspects of Road Traffic Research. Proceedings, Institution of Civil Engineers II(1), pp. 325-378.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1D3ADF6-DD9E-3DCA-895A-D0237504F8E9}"/>
              </a:ext>
            </a:extLst>
          </p:cNvPr>
          <p:cNvSpPr/>
          <p:nvPr/>
        </p:nvSpPr>
        <p:spPr>
          <a:xfrm>
            <a:off x="512412" y="4725308"/>
            <a:ext cx="32032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FFCB09"/>
                </a:solidFill>
                <a:effectLst/>
                <a:uLnTx/>
                <a:uFillTx/>
                <a:latin typeface="Corbel" panose="020B0503020204020204"/>
                <a:ea typeface="Roboto"/>
                <a:cs typeface="Arial" charset="0"/>
              </a:rPr>
              <a:t>John </a:t>
            </a:r>
            <a:r>
              <a:rPr kumimoji="0" lang="en-US" sz="1600" b="1" i="0" u="none" strike="noStrike" kern="1200" cap="all" spc="0" normalizeH="0" baseline="0" noProof="0" dirty="0" err="1">
                <a:ln>
                  <a:noFill/>
                </a:ln>
                <a:solidFill>
                  <a:srgbClr val="FFCB09"/>
                </a:solidFill>
                <a:effectLst/>
                <a:uLnTx/>
                <a:uFillTx/>
                <a:latin typeface="Corbel" panose="020B0503020204020204"/>
                <a:ea typeface="Roboto"/>
                <a:cs typeface="Arial" charset="0"/>
              </a:rPr>
              <a:t>Wardrop</a:t>
            </a:r>
            <a:endParaRPr kumimoji="0" lang="en-US" sz="1600" b="1" i="0" u="none" strike="noStrike" kern="1200" cap="all" spc="0" normalizeH="0" baseline="0" noProof="0" dirty="0">
              <a:ln>
                <a:noFill/>
              </a:ln>
              <a:solidFill>
                <a:srgbClr val="FFCB09"/>
              </a:solidFill>
              <a:effectLst/>
              <a:uLnTx/>
              <a:uFillTx/>
              <a:latin typeface="Corbel" panose="020B0503020204020204"/>
              <a:ea typeface="Roboto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Roboto"/>
                <a:cs typeface="Arial" charset="0"/>
              </a:rPr>
              <a:t>(1922–1989)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F7F1EB1-B9DC-6CA3-80F4-5D005629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Wardrop's</a:t>
            </a:r>
            <a:r>
              <a:rPr lang="en-US" dirty="0"/>
              <a:t> Principles of Traffic Assignment*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2980D95-BA12-9FD4-654C-0758585A3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852488"/>
              </p:ext>
            </p:extLst>
          </p:nvPr>
        </p:nvGraphicFramePr>
        <p:xfrm>
          <a:off x="3412557" y="800191"/>
          <a:ext cx="8271234" cy="4998583"/>
        </p:xfrm>
        <a:graphic>
          <a:graphicData uri="http://schemas.openxmlformats.org/drawingml/2006/table">
            <a:tbl>
              <a:tblPr firstRow="1" bandRow="1"/>
              <a:tblGrid>
                <a:gridCol w="2757078">
                  <a:extLst>
                    <a:ext uri="{9D8B030D-6E8A-4147-A177-3AD203B41FA5}">
                      <a16:colId xmlns:a16="http://schemas.microsoft.com/office/drawing/2014/main" val="2404279326"/>
                    </a:ext>
                  </a:extLst>
                </a:gridCol>
                <a:gridCol w="2768943">
                  <a:extLst>
                    <a:ext uri="{9D8B030D-6E8A-4147-A177-3AD203B41FA5}">
                      <a16:colId xmlns:a16="http://schemas.microsoft.com/office/drawing/2014/main" val="517625171"/>
                    </a:ext>
                  </a:extLst>
                </a:gridCol>
                <a:gridCol w="2745213">
                  <a:extLst>
                    <a:ext uri="{9D8B030D-6E8A-4147-A177-3AD203B41FA5}">
                      <a16:colId xmlns:a16="http://schemas.microsoft.com/office/drawing/2014/main" val="826657139"/>
                    </a:ext>
                  </a:extLst>
                </a:gridCol>
              </a:tblGrid>
              <a:tr h="662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400" b="1"/>
                      </a:pPr>
                      <a:r>
                        <a:rPr sz="1800" dirty="0">
                          <a:latin typeface="+mj-lt"/>
                        </a:rPr>
                        <a:t>Feature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400" b="1"/>
                      </a:pPr>
                      <a:r>
                        <a:rPr sz="1800" dirty="0">
                          <a:latin typeface="+mj-lt"/>
                        </a:rPr>
                        <a:t>First Principle </a:t>
                      </a:r>
                      <a:br>
                        <a:rPr lang="en-US" sz="1800" dirty="0">
                          <a:latin typeface="+mj-lt"/>
                        </a:rPr>
                      </a:br>
                      <a:r>
                        <a:rPr sz="1800" dirty="0">
                          <a:latin typeface="+mj-lt"/>
                        </a:rPr>
                        <a:t>(User Equilibrium)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400" b="1"/>
                      </a:pPr>
                      <a:r>
                        <a:rPr sz="1800" dirty="0">
                          <a:latin typeface="+mj-lt"/>
                        </a:rPr>
                        <a:t>Second Principle </a:t>
                      </a:r>
                      <a:br>
                        <a:rPr lang="en-US" sz="1800" dirty="0">
                          <a:latin typeface="+mj-lt"/>
                        </a:rPr>
                      </a:br>
                      <a:r>
                        <a:rPr sz="1800" dirty="0">
                          <a:latin typeface="+mj-lt"/>
                        </a:rPr>
                        <a:t>(System Optimum)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280878"/>
                  </a:ext>
                </a:extLst>
              </a:tr>
              <a:tr h="5993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Behavior Type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Selfish (</a:t>
                      </a:r>
                      <a:r>
                        <a:rPr lang="en-US" sz="1600" dirty="0">
                          <a:latin typeface="+mj-lt"/>
                        </a:rPr>
                        <a:t>user optimal</a:t>
                      </a:r>
                      <a:r>
                        <a:rPr sz="1600" dirty="0">
                          <a:latin typeface="+mj-lt"/>
                        </a:rPr>
                        <a:t>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Altruistic or</a:t>
                      </a:r>
                      <a:r>
                        <a:rPr lang="en-US" sz="1600" dirty="0">
                          <a:latin typeface="+mj-lt"/>
                        </a:rPr>
                        <a:t> centrally</a:t>
                      </a:r>
                      <a:r>
                        <a:rPr sz="1600" dirty="0">
                          <a:latin typeface="+mj-lt"/>
                        </a:rPr>
                        <a:t> controlled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81798"/>
                  </a:ext>
                </a:extLst>
              </a:tr>
              <a:tr h="495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Stability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Nash Equilibrium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Requires control to be stable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922757"/>
                  </a:ext>
                </a:extLst>
              </a:tr>
              <a:tr h="5993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Realism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More realistic for decentralized systems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Ideal goal for planning or control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74433"/>
                  </a:ext>
                </a:extLst>
              </a:tr>
              <a:tr h="5993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Total System Cost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Higher t</a:t>
                      </a:r>
                      <a:r>
                        <a:rPr sz="1600" dirty="0">
                          <a:solidFill>
                            <a:srgbClr val="131953"/>
                          </a:solidFill>
                          <a:latin typeface="+mj-lt"/>
                        </a:rPr>
                        <a:t>han</a:t>
                      </a:r>
                      <a:r>
                        <a:rPr sz="1600" dirty="0">
                          <a:latin typeface="+mj-lt"/>
                        </a:rPr>
                        <a:t> or equal to SO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200"/>
                      </a:pPr>
                      <a:r>
                        <a:rPr sz="1600" dirty="0">
                          <a:latin typeface="+mj-lt"/>
                        </a:rPr>
                        <a:t>Minimal possible total travel time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252033"/>
                  </a:ext>
                </a:extLst>
              </a:tr>
              <a:tr h="599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Formulation </a:t>
                      </a:r>
                    </a:p>
                    <a:p>
                      <a:pPr>
                        <a:defRPr sz="1200"/>
                      </a:pPr>
                      <a:endParaRPr sz="160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endParaRPr lang="en-US" sz="1600" dirty="0">
                        <a:latin typeface="+mj-lt"/>
                      </a:endParaRPr>
                    </a:p>
                    <a:p>
                      <a:pPr>
                        <a:defRPr sz="1200"/>
                      </a:pPr>
                      <a:endParaRPr lang="en-US" sz="1600" dirty="0">
                        <a:latin typeface="+mj-lt"/>
                      </a:endParaRPr>
                    </a:p>
                    <a:p>
                      <a:pPr>
                        <a:defRPr sz="1200"/>
                      </a:pPr>
                      <a:endParaRPr lang="en-US" sz="1600" dirty="0">
                        <a:latin typeface="+mj-lt"/>
                      </a:endParaRPr>
                    </a:p>
                    <a:p>
                      <a:pPr>
                        <a:defRPr sz="1200"/>
                      </a:pPr>
                      <a:endParaRPr lang="en-US" sz="1600" dirty="0">
                        <a:latin typeface="+mj-lt"/>
                      </a:endParaRPr>
                    </a:p>
                    <a:p>
                      <a:pPr>
                        <a:defRPr sz="1200"/>
                      </a:pPr>
                      <a:endParaRPr lang="en-US" sz="1600" dirty="0">
                        <a:latin typeface="+mj-lt"/>
                      </a:endParaRPr>
                    </a:p>
                    <a:p>
                      <a:pPr>
                        <a:defRPr sz="1200"/>
                      </a:pPr>
                      <a:endParaRPr lang="en-US" sz="1600" dirty="0">
                        <a:latin typeface="+mj-lt"/>
                      </a:endParaRPr>
                    </a:p>
                    <a:p>
                      <a:pPr>
                        <a:defRPr sz="1200"/>
                      </a:pPr>
                      <a:endParaRPr lang="en-US" sz="1600" dirty="0">
                        <a:latin typeface="+mj-lt"/>
                      </a:endParaRPr>
                    </a:p>
                    <a:p>
                      <a:pPr>
                        <a:defRPr sz="1200"/>
                      </a:pPr>
                      <a:endParaRPr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endParaRPr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967969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FAB6447E-F275-5378-C4B3-E4DDB4BB4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303" y="3813095"/>
            <a:ext cx="3834459" cy="20148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493803-43F1-ADD9-6841-1050979DF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969" y="3847461"/>
            <a:ext cx="3885031" cy="198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urve&#10;&#10;AI-generated content may be incorrect.">
            <a:extLst>
              <a:ext uri="{FF2B5EF4-FFF2-40B4-BE49-F238E27FC236}">
                <a16:creationId xmlns:a16="http://schemas.microsoft.com/office/drawing/2014/main" id="{FD80FB96-BA83-B581-EAAC-DBF383B98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3" y="2466975"/>
            <a:ext cx="3719050" cy="2535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F045D-FF07-465A-AAA6-ECA5CCB6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CAVs to Replicate System Optimum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E77E8-3528-4EB8-A6C3-4C08397A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00" y="724535"/>
            <a:ext cx="11551920" cy="1449322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What is the minimum percentage of traffic that needs to be controlled? </a:t>
            </a:r>
          </a:p>
          <a:p>
            <a:pPr lvl="1"/>
            <a:r>
              <a:rPr lang="en-US" dirty="0"/>
              <a:t>Cooperative AVs (CAVs): System optimum routing principle</a:t>
            </a:r>
          </a:p>
          <a:p>
            <a:pPr lvl="1"/>
            <a:r>
              <a:rPr lang="en-US" dirty="0"/>
              <a:t>Uncontrolled Vehicles (UVs): User optimal routing principle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DFB20-DA85-4717-8B94-AACADE71E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0B74-FFFC-40A9-92E6-779D8FF08AB0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9EAD5-C8CC-4004-87F3-17554B90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Yafeng Yin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A54A6-8CE3-4798-B714-5DF8D417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77E36-D618-4D64-8234-D1CA87A70B37}" type="slidenum">
              <a:rPr lang="en-US" smtClean="0"/>
              <a:t>9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F712DB-A829-9418-9489-9DBA62393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69" y="2173857"/>
            <a:ext cx="6287157" cy="38072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0497AF-1622-F1A8-3709-5881655F4BD9}"/>
              </a:ext>
            </a:extLst>
          </p:cNvPr>
          <p:cNvSpPr txBox="1"/>
          <p:nvPr/>
        </p:nvSpPr>
        <p:spPr>
          <a:xfrm>
            <a:off x="1680131" y="5053018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2C4594"/>
                </a:solidFill>
                <a:latin typeface="+mj-lt"/>
              </a:rPr>
              <a:t>Braess</a:t>
            </a:r>
            <a:r>
              <a:rPr lang="en-US" sz="2000" dirty="0">
                <a:solidFill>
                  <a:srgbClr val="2C4594"/>
                </a:solidFill>
                <a:latin typeface="+mj-lt"/>
              </a:rPr>
              <a:t>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162DA8-D34D-8AEB-4F11-32718D5AA08D}"/>
                  </a:ext>
                </a:extLst>
              </p:cNvPr>
              <p:cNvSpPr txBox="1"/>
              <p:nvPr/>
            </p:nvSpPr>
            <p:spPr>
              <a:xfrm>
                <a:off x="500023" y="3072709"/>
                <a:ext cx="4492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162DA8-D34D-8AEB-4F11-32718D5AA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" y="3072709"/>
                <a:ext cx="44929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2C45A1-DBFC-5AC7-C2D2-32D2562CA650}"/>
                  </a:ext>
                </a:extLst>
              </p:cNvPr>
              <p:cNvSpPr txBox="1"/>
              <p:nvPr/>
            </p:nvSpPr>
            <p:spPr>
              <a:xfrm>
                <a:off x="3452985" y="3146316"/>
                <a:ext cx="1082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2C45A1-DBFC-5AC7-C2D2-32D2562CA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985" y="3146316"/>
                <a:ext cx="108288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13854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limos_coloring">
      <a:dk1>
        <a:srgbClr val="00274C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A71DA6E-59C8-4DD0-B0D4-48BEF30E9219}" vid="{C385A480-91F1-41E6-AB17-EF154B2C699C}"/>
    </a:ext>
  </a:extLst>
</a:theme>
</file>

<file path=ppt/theme/theme2.xml><?xml version="1.0" encoding="utf-8"?>
<a:theme xmlns:a="http://schemas.openxmlformats.org/drawingml/2006/main" name="1_Custom Design">
  <a:themeElements>
    <a:clrScheme name="limos_coloring">
      <a:dk1>
        <a:srgbClr val="00274C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A71DA6E-59C8-4DD0-B0D4-48BEF30E9219}" vid="{C385A480-91F1-41E6-AB17-EF154B2C699C}"/>
    </a:ext>
  </a:extLst>
</a:theme>
</file>

<file path=ppt/theme/theme3.xml><?xml version="1.0" encoding="utf-8"?>
<a:theme xmlns:a="http://schemas.openxmlformats.org/drawingml/2006/main" name="Custom_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ustom Design">
  <a:themeElements>
    <a:clrScheme name="limos_coloring">
      <a:dk1>
        <a:srgbClr val="00274C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A71DA6E-59C8-4DD0-B0D4-48BEF30E9219}" vid="{C385A480-91F1-41E6-AB17-EF154B2C699C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18881</TotalTime>
  <Pages>1</Pages>
  <Words>3356</Words>
  <Application>Microsoft Office PowerPoint</Application>
  <PresentationFormat>Widescreen</PresentationFormat>
  <Paragraphs>652</Paragraphs>
  <Slides>43</Slides>
  <Notes>16</Notes>
  <HiddenSlides>2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Aptos Display (Headings)</vt:lpstr>
      <vt:lpstr>NimbusRomNo9L-Regu</vt:lpstr>
      <vt:lpstr>Aptos</vt:lpstr>
      <vt:lpstr>Arial</vt:lpstr>
      <vt:lpstr>Arial Rounded MT Bold</vt:lpstr>
      <vt:lpstr>Calibri</vt:lpstr>
      <vt:lpstr>Cambria Math</vt:lpstr>
      <vt:lpstr>Corbel</vt:lpstr>
      <vt:lpstr>Courier New</vt:lpstr>
      <vt:lpstr>Times New Roman</vt:lpstr>
      <vt:lpstr>Custom Design</vt:lpstr>
      <vt:lpstr>1_Custom Design</vt:lpstr>
      <vt:lpstr>Custom_Design</vt:lpstr>
      <vt:lpstr>2_Custom Design</vt:lpstr>
      <vt:lpstr>Equation</vt:lpstr>
      <vt:lpstr>Participatory Traffic Control with Connected and Automated Vehicles for Network Efficiency</vt:lpstr>
      <vt:lpstr>Contributors</vt:lpstr>
      <vt:lpstr>1 Participatory Traffic Control 2 CAVs as Demand Distributors 3 Recruiting CAVs for Participation  4 Controlling CAVs for Network Efficiency  5 Concluding Remarks </vt:lpstr>
      <vt:lpstr>Participatory Traffic Control</vt:lpstr>
      <vt:lpstr>Leveraging Relinquished Human Agency in Travel</vt:lpstr>
      <vt:lpstr>Leveraging Relinquished Human Agency</vt:lpstr>
      <vt:lpstr>CAVs as Traffic Demand Distributors </vt:lpstr>
      <vt:lpstr>Wardrop's Principles of Traffic Assignment*</vt:lpstr>
      <vt:lpstr>Controlling CAVs to Replicate System Optimum</vt:lpstr>
      <vt:lpstr>Minimum Control Ratio (MCR) Formulation </vt:lpstr>
      <vt:lpstr>MCR in Real-World Networks* </vt:lpstr>
      <vt:lpstr>Recruiting CAVs for Participation                                         </vt:lpstr>
      <vt:lpstr>Recruiting CAVs for Participation                                           </vt:lpstr>
      <vt:lpstr>Morning Commute Setting (Vickrey, 1969) </vt:lpstr>
      <vt:lpstr>Equilibrium Departure Time Choice </vt:lpstr>
      <vt:lpstr>Equilibrium vs Optimum </vt:lpstr>
      <vt:lpstr>Recruiting CAVs for Participatory Traffic Control</vt:lpstr>
      <vt:lpstr>Equilibrium Solutions under Control  </vt:lpstr>
      <vt:lpstr>First-Best Design </vt:lpstr>
      <vt:lpstr>Analytical Solutions </vt:lpstr>
      <vt:lpstr>Managerial Insights – Economic Feasibility </vt:lpstr>
      <vt:lpstr>Managerial Insights – Economic Feasibility </vt:lpstr>
      <vt:lpstr>Managerial Insights – Hiring Strategy</vt:lpstr>
      <vt:lpstr>Managerial Insights – Hiring Strategy</vt:lpstr>
      <vt:lpstr>Numerical Validation </vt:lpstr>
      <vt:lpstr>Numerical Validation (Cont’d)</vt:lpstr>
      <vt:lpstr>Second-Best Solution </vt:lpstr>
      <vt:lpstr>Controlling CAVs for Network Efficiency                                            </vt:lpstr>
      <vt:lpstr>Problem Setting </vt:lpstr>
      <vt:lpstr>Finite-Agent Optimal Control Problem</vt:lpstr>
      <vt:lpstr>Mean-Field Approximation </vt:lpstr>
      <vt:lpstr>Mean-Field Approximation </vt:lpstr>
      <vt:lpstr>Single-Agent Mean-Field Control</vt:lpstr>
      <vt:lpstr>RL-Based Distributed Policy *  </vt:lpstr>
      <vt:lpstr>Numerical Experiments</vt:lpstr>
      <vt:lpstr>Numerical Experiments (Cont’d)</vt:lpstr>
      <vt:lpstr>Concluding Remarks </vt:lpstr>
      <vt:lpstr>Key Takeaways </vt:lpstr>
      <vt:lpstr>Synergistic Integration with Other Instruments*</vt:lpstr>
      <vt:lpstr>Controlling CAVs to Stabilize System Dynamics*</vt:lpstr>
      <vt:lpstr>Evolution of Traffic Control </vt:lpstr>
      <vt:lpstr>Email: yafeng@umich.edu</vt:lpstr>
      <vt:lpstr>Numerical Experiments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Yafeng Yin</dc:creator>
  <cp:lastModifiedBy>Yin, Yafeng</cp:lastModifiedBy>
  <cp:revision>733</cp:revision>
  <cp:lastPrinted>2017-03-09T00:52:58Z</cp:lastPrinted>
  <dcterms:created xsi:type="dcterms:W3CDTF">2021-05-10T15:39:09Z</dcterms:created>
  <dcterms:modified xsi:type="dcterms:W3CDTF">2025-06-21T08:03:04Z</dcterms:modified>
</cp:coreProperties>
</file>